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257" r:id="rId6"/>
    <p:sldId id="258" r:id="rId7"/>
    <p:sldId id="259" r:id="rId8"/>
    <p:sldId id="271" r:id="rId9"/>
    <p:sldId id="270" r:id="rId10"/>
    <p:sldId id="272" r:id="rId11"/>
    <p:sldId id="260" r:id="rId12"/>
    <p:sldId id="273" r:id="rId13"/>
    <p:sldId id="261" r:id="rId14"/>
    <p:sldId id="262" r:id="rId15"/>
    <p:sldId id="263" r:id="rId16"/>
    <p:sldId id="274" r:id="rId17"/>
    <p:sldId id="264" r:id="rId18"/>
    <p:sldId id="265" r:id="rId19"/>
    <p:sldId id="266" r:id="rId20"/>
    <p:sldId id="275" r:id="rId21"/>
    <p:sldId id="276" r:id="rId22"/>
    <p:sldId id="268" r:id="rId23"/>
    <p:sldId id="269"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FBD854-89F6-4565-9ACA-F916614DEABB}" v="18" dt="2024-08-25T20:48:05.75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6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een Geek" userId="851c4b499b83103b" providerId="LiveId" clId="{CCFBD854-89F6-4565-9ACA-F916614DEABB}"/>
    <pc:docChg chg="custSel modSld">
      <pc:chgData name="Queen Geek" userId="851c4b499b83103b" providerId="LiveId" clId="{CCFBD854-89F6-4565-9ACA-F916614DEABB}" dt="2024-08-25T20:48:08.211" v="148" actId="1076"/>
      <pc:docMkLst>
        <pc:docMk/>
      </pc:docMkLst>
      <pc:sldChg chg="modSp mod">
        <pc:chgData name="Queen Geek" userId="851c4b499b83103b" providerId="LiveId" clId="{CCFBD854-89F6-4565-9ACA-F916614DEABB}" dt="2024-08-25T20:28:45.870" v="24" actId="1076"/>
        <pc:sldMkLst>
          <pc:docMk/>
          <pc:sldMk cId="0" sldId="256"/>
        </pc:sldMkLst>
        <pc:spChg chg="mod">
          <ac:chgData name="Queen Geek" userId="851c4b499b83103b" providerId="LiveId" clId="{CCFBD854-89F6-4565-9ACA-F916614DEABB}" dt="2024-08-25T20:22:42.882" v="20" actId="20577"/>
          <ac:spMkLst>
            <pc:docMk/>
            <pc:sldMk cId="0" sldId="256"/>
            <ac:spMk id="145" creationId="{00000000-0000-0000-0000-000000000000}"/>
          </ac:spMkLst>
        </pc:spChg>
        <pc:picChg chg="mod">
          <ac:chgData name="Queen Geek" userId="851c4b499b83103b" providerId="LiveId" clId="{CCFBD854-89F6-4565-9ACA-F916614DEABB}" dt="2024-08-25T20:28:45.870" v="24" actId="1076"/>
          <ac:picMkLst>
            <pc:docMk/>
            <pc:sldMk cId="0" sldId="256"/>
            <ac:picMk id="2" creationId="{712684BA-2EAF-5A21-ECD8-093151F8586F}"/>
          </ac:picMkLst>
        </pc:picChg>
      </pc:sldChg>
      <pc:sldChg chg="modSp mod">
        <pc:chgData name="Queen Geek" userId="851c4b499b83103b" providerId="LiveId" clId="{CCFBD854-89F6-4565-9ACA-F916614DEABB}" dt="2024-08-25T20:28:50.580" v="25" actId="1076"/>
        <pc:sldMkLst>
          <pc:docMk/>
          <pc:sldMk cId="0" sldId="257"/>
        </pc:sldMkLst>
        <pc:picChg chg="mod">
          <ac:chgData name="Queen Geek" userId="851c4b499b83103b" providerId="LiveId" clId="{CCFBD854-89F6-4565-9ACA-F916614DEABB}" dt="2024-08-25T20:28:50.580" v="25" actId="1076"/>
          <ac:picMkLst>
            <pc:docMk/>
            <pc:sldMk cId="0" sldId="257"/>
            <ac:picMk id="2" creationId="{1D262CE1-BDED-8317-F459-C8C2463FBA99}"/>
          </ac:picMkLst>
        </pc:picChg>
      </pc:sldChg>
      <pc:sldChg chg="modSp mod">
        <pc:chgData name="Queen Geek" userId="851c4b499b83103b" providerId="LiveId" clId="{CCFBD854-89F6-4565-9ACA-F916614DEABB}" dt="2024-08-25T20:28:40.914" v="23" actId="1076"/>
        <pc:sldMkLst>
          <pc:docMk/>
          <pc:sldMk cId="0" sldId="258"/>
        </pc:sldMkLst>
        <pc:picChg chg="mod">
          <ac:chgData name="Queen Geek" userId="851c4b499b83103b" providerId="LiveId" clId="{CCFBD854-89F6-4565-9ACA-F916614DEABB}" dt="2024-08-25T20:28:40.914" v="23" actId="1076"/>
          <ac:picMkLst>
            <pc:docMk/>
            <pc:sldMk cId="0" sldId="258"/>
            <ac:picMk id="2" creationId="{523BE041-5900-AFB9-44B2-B100333112FA}"/>
          </ac:picMkLst>
        </pc:picChg>
      </pc:sldChg>
      <pc:sldChg chg="modSp mod modNotesTx">
        <pc:chgData name="Queen Geek" userId="851c4b499b83103b" providerId="LiveId" clId="{CCFBD854-89F6-4565-9ACA-F916614DEABB}" dt="2024-08-25T20:33:52.726" v="57" actId="20577"/>
        <pc:sldMkLst>
          <pc:docMk/>
          <pc:sldMk cId="0" sldId="259"/>
        </pc:sldMkLst>
        <pc:picChg chg="mod">
          <ac:chgData name="Queen Geek" userId="851c4b499b83103b" providerId="LiveId" clId="{CCFBD854-89F6-4565-9ACA-F916614DEABB}" dt="2024-08-25T20:29:56.264" v="26" actId="1076"/>
          <ac:picMkLst>
            <pc:docMk/>
            <pc:sldMk cId="0" sldId="259"/>
            <ac:picMk id="2" creationId="{993DCB83-52B8-DA28-67AD-6FA655605CB9}"/>
          </ac:picMkLst>
        </pc:picChg>
      </pc:sldChg>
      <pc:sldChg chg="modSp mod modNotesTx">
        <pc:chgData name="Queen Geek" userId="851c4b499b83103b" providerId="LiveId" clId="{CCFBD854-89F6-4565-9ACA-F916614DEABB}" dt="2024-08-25T20:35:54.029" v="112" actId="20577"/>
        <pc:sldMkLst>
          <pc:docMk/>
          <pc:sldMk cId="0" sldId="260"/>
        </pc:sldMkLst>
        <pc:picChg chg="mod">
          <ac:chgData name="Queen Geek" userId="851c4b499b83103b" providerId="LiveId" clId="{CCFBD854-89F6-4565-9ACA-F916614DEABB}" dt="2024-08-25T20:35:32.307" v="88" actId="1076"/>
          <ac:picMkLst>
            <pc:docMk/>
            <pc:sldMk cId="0" sldId="260"/>
            <ac:picMk id="3" creationId="{CB59F8C1-7EA5-E0D3-FEFC-C20091EB5AF5}"/>
          </ac:picMkLst>
        </pc:picChg>
      </pc:sldChg>
      <pc:sldChg chg="modSp mod">
        <pc:chgData name="Queen Geek" userId="851c4b499b83103b" providerId="LiveId" clId="{CCFBD854-89F6-4565-9ACA-F916614DEABB}" dt="2024-08-25T20:38:10.264" v="113" actId="1076"/>
        <pc:sldMkLst>
          <pc:docMk/>
          <pc:sldMk cId="0" sldId="261"/>
        </pc:sldMkLst>
        <pc:picChg chg="mod">
          <ac:chgData name="Queen Geek" userId="851c4b499b83103b" providerId="LiveId" clId="{CCFBD854-89F6-4565-9ACA-F916614DEABB}" dt="2024-08-25T20:38:10.264" v="113" actId="1076"/>
          <ac:picMkLst>
            <pc:docMk/>
            <pc:sldMk cId="0" sldId="261"/>
            <ac:picMk id="2" creationId="{1480914A-CCA3-3F0A-EAF3-EB9485843D96}"/>
          </ac:picMkLst>
        </pc:picChg>
      </pc:sldChg>
      <pc:sldChg chg="modSp mod">
        <pc:chgData name="Queen Geek" userId="851c4b499b83103b" providerId="LiveId" clId="{CCFBD854-89F6-4565-9ACA-F916614DEABB}" dt="2024-08-25T20:39:09.249" v="114" actId="1076"/>
        <pc:sldMkLst>
          <pc:docMk/>
          <pc:sldMk cId="0" sldId="262"/>
        </pc:sldMkLst>
        <pc:picChg chg="mod">
          <ac:chgData name="Queen Geek" userId="851c4b499b83103b" providerId="LiveId" clId="{CCFBD854-89F6-4565-9ACA-F916614DEABB}" dt="2024-08-25T20:39:09.249" v="114" actId="1076"/>
          <ac:picMkLst>
            <pc:docMk/>
            <pc:sldMk cId="0" sldId="262"/>
            <ac:picMk id="2" creationId="{EA9C8D0E-5123-83B7-5BC6-3DA46B3DD6B2}"/>
          </ac:picMkLst>
        </pc:picChg>
      </pc:sldChg>
      <pc:sldChg chg="modSp mod modNotesTx">
        <pc:chgData name="Queen Geek" userId="851c4b499b83103b" providerId="LiveId" clId="{CCFBD854-89F6-4565-9ACA-F916614DEABB}" dt="2024-08-25T20:40:17.761" v="141" actId="20577"/>
        <pc:sldMkLst>
          <pc:docMk/>
          <pc:sldMk cId="0" sldId="263"/>
        </pc:sldMkLst>
        <pc:picChg chg="mod">
          <ac:chgData name="Queen Geek" userId="851c4b499b83103b" providerId="LiveId" clId="{CCFBD854-89F6-4565-9ACA-F916614DEABB}" dt="2024-08-25T20:40:09.578" v="115" actId="1076"/>
          <ac:picMkLst>
            <pc:docMk/>
            <pc:sldMk cId="0" sldId="263"/>
            <ac:picMk id="2" creationId="{15D239C6-8072-0643-122C-75850A3CC255}"/>
          </ac:picMkLst>
        </pc:picChg>
      </pc:sldChg>
      <pc:sldChg chg="modSp mod">
        <pc:chgData name="Queen Geek" userId="851c4b499b83103b" providerId="LiveId" clId="{CCFBD854-89F6-4565-9ACA-F916614DEABB}" dt="2024-08-25T20:41:07.100" v="142" actId="1076"/>
        <pc:sldMkLst>
          <pc:docMk/>
          <pc:sldMk cId="0" sldId="264"/>
        </pc:sldMkLst>
        <pc:picChg chg="mod">
          <ac:chgData name="Queen Geek" userId="851c4b499b83103b" providerId="LiveId" clId="{CCFBD854-89F6-4565-9ACA-F916614DEABB}" dt="2024-08-25T20:41:07.100" v="142" actId="1076"/>
          <ac:picMkLst>
            <pc:docMk/>
            <pc:sldMk cId="0" sldId="264"/>
            <ac:picMk id="2" creationId="{6A528E54-A503-69C8-7211-2F22EF3ED2E1}"/>
          </ac:picMkLst>
        </pc:picChg>
      </pc:sldChg>
      <pc:sldChg chg="modSp mod">
        <pc:chgData name="Queen Geek" userId="851c4b499b83103b" providerId="LiveId" clId="{CCFBD854-89F6-4565-9ACA-F916614DEABB}" dt="2024-08-25T20:45:08.391" v="144" actId="1076"/>
        <pc:sldMkLst>
          <pc:docMk/>
          <pc:sldMk cId="0" sldId="265"/>
        </pc:sldMkLst>
        <pc:picChg chg="mod">
          <ac:chgData name="Queen Geek" userId="851c4b499b83103b" providerId="LiveId" clId="{CCFBD854-89F6-4565-9ACA-F916614DEABB}" dt="2024-08-25T20:45:08.391" v="144" actId="1076"/>
          <ac:picMkLst>
            <pc:docMk/>
            <pc:sldMk cId="0" sldId="265"/>
            <ac:picMk id="2" creationId="{6F5E7FCC-1D53-06FF-5F64-B2D91F8CA6E4}"/>
          </ac:picMkLst>
        </pc:picChg>
      </pc:sldChg>
      <pc:sldChg chg="modSp mod">
        <pc:chgData name="Queen Geek" userId="851c4b499b83103b" providerId="LiveId" clId="{CCFBD854-89F6-4565-9ACA-F916614DEABB}" dt="2024-08-25T20:42:35.786" v="143" actId="1076"/>
        <pc:sldMkLst>
          <pc:docMk/>
          <pc:sldMk cId="0" sldId="266"/>
        </pc:sldMkLst>
        <pc:picChg chg="mod">
          <ac:chgData name="Queen Geek" userId="851c4b499b83103b" providerId="LiveId" clId="{CCFBD854-89F6-4565-9ACA-F916614DEABB}" dt="2024-08-25T20:42:35.786" v="143" actId="1076"/>
          <ac:picMkLst>
            <pc:docMk/>
            <pc:sldMk cId="0" sldId="266"/>
            <ac:picMk id="2" creationId="{C6F6F660-60EE-DA32-E33D-5A5484EB3378}"/>
          </ac:picMkLst>
        </pc:picChg>
      </pc:sldChg>
      <pc:sldChg chg="modSp mod">
        <pc:chgData name="Queen Geek" userId="851c4b499b83103b" providerId="LiveId" clId="{CCFBD854-89F6-4565-9ACA-F916614DEABB}" dt="2024-08-25T20:47:33.010" v="147" actId="1076"/>
        <pc:sldMkLst>
          <pc:docMk/>
          <pc:sldMk cId="0" sldId="268"/>
        </pc:sldMkLst>
        <pc:picChg chg="mod">
          <ac:chgData name="Queen Geek" userId="851c4b499b83103b" providerId="LiveId" clId="{CCFBD854-89F6-4565-9ACA-F916614DEABB}" dt="2024-08-25T20:47:33.010" v="147" actId="1076"/>
          <ac:picMkLst>
            <pc:docMk/>
            <pc:sldMk cId="0" sldId="268"/>
            <ac:picMk id="2" creationId="{D6127339-80CE-C290-72A1-B047F8FDC8F4}"/>
          </ac:picMkLst>
        </pc:picChg>
      </pc:sldChg>
      <pc:sldChg chg="modSp mod">
        <pc:chgData name="Queen Geek" userId="851c4b499b83103b" providerId="LiveId" clId="{CCFBD854-89F6-4565-9ACA-F916614DEABB}" dt="2024-08-25T20:48:08.211" v="148" actId="1076"/>
        <pc:sldMkLst>
          <pc:docMk/>
          <pc:sldMk cId="0" sldId="269"/>
        </pc:sldMkLst>
        <pc:picChg chg="mod">
          <ac:chgData name="Queen Geek" userId="851c4b499b83103b" providerId="LiveId" clId="{CCFBD854-89F6-4565-9ACA-F916614DEABB}" dt="2024-08-25T20:48:08.211" v="148" actId="1076"/>
          <ac:picMkLst>
            <pc:docMk/>
            <pc:sldMk cId="0" sldId="269"/>
            <ac:picMk id="2" creationId="{00EB4BF2-7973-815B-B99F-153015813019}"/>
          </ac:picMkLst>
        </pc:picChg>
      </pc:sldChg>
      <pc:sldChg chg="addSp modSp mod modAnim modNotesTx">
        <pc:chgData name="Queen Geek" userId="851c4b499b83103b" providerId="LiveId" clId="{CCFBD854-89F6-4565-9ACA-F916614DEABB}" dt="2024-08-25T20:34:09.367" v="87" actId="20577"/>
        <pc:sldMkLst>
          <pc:docMk/>
          <pc:sldMk cId="1637364849" sldId="270"/>
        </pc:sldMkLst>
        <pc:picChg chg="add mod">
          <ac:chgData name="Queen Geek" userId="851c4b499b83103b" providerId="LiveId" clId="{CCFBD854-89F6-4565-9ACA-F916614DEABB}" dt="2024-08-25T20:33:29.070" v="33" actId="1076"/>
          <ac:picMkLst>
            <pc:docMk/>
            <pc:sldMk cId="1637364849" sldId="270"/>
            <ac:picMk id="2" creationId="{FCEA778C-3FB3-2736-BEA9-5007411A1A52}"/>
          </ac:picMkLst>
        </pc:picChg>
      </pc:sldChg>
      <pc:sldChg chg="delSp modSp mod delAnim">
        <pc:chgData name="Queen Geek" userId="851c4b499b83103b" providerId="LiveId" clId="{CCFBD854-89F6-4565-9ACA-F916614DEABB}" dt="2024-08-25T20:32:49.504" v="28" actId="21"/>
        <pc:sldMkLst>
          <pc:docMk/>
          <pc:sldMk cId="3777304756" sldId="271"/>
        </pc:sldMkLst>
        <pc:picChg chg="del mod">
          <ac:chgData name="Queen Geek" userId="851c4b499b83103b" providerId="LiveId" clId="{CCFBD854-89F6-4565-9ACA-F916614DEABB}" dt="2024-08-25T20:32:49.504" v="28" actId="21"/>
          <ac:picMkLst>
            <pc:docMk/>
            <pc:sldMk cId="3777304756" sldId="271"/>
            <ac:picMk id="2" creationId="{A76B1A2D-DE63-BCFF-4D2F-C4AA3AF94217}"/>
          </ac:picMkLst>
        </pc:picChg>
      </pc:sldChg>
      <pc:sldChg chg="addSp delSp modSp mod delAnim modAnim">
        <pc:chgData name="Queen Geek" userId="851c4b499b83103b" providerId="LiveId" clId="{CCFBD854-89F6-4565-9ACA-F916614DEABB}" dt="2024-08-25T20:33:17.766" v="31" actId="21"/>
        <pc:sldMkLst>
          <pc:docMk/>
          <pc:sldMk cId="862507293" sldId="272"/>
        </pc:sldMkLst>
        <pc:picChg chg="add del mod">
          <ac:chgData name="Queen Geek" userId="851c4b499b83103b" providerId="LiveId" clId="{CCFBD854-89F6-4565-9ACA-F916614DEABB}" dt="2024-08-25T20:33:17.766" v="31" actId="21"/>
          <ac:picMkLst>
            <pc:docMk/>
            <pc:sldMk cId="862507293" sldId="272"/>
            <ac:picMk id="2" creationId="{FCEA778C-3FB3-2736-BEA9-5007411A1A52}"/>
          </ac:picMkLst>
        </pc:picChg>
      </pc:sldChg>
      <pc:sldChg chg="modSp mod">
        <pc:chgData name="Queen Geek" userId="851c4b499b83103b" providerId="LiveId" clId="{CCFBD854-89F6-4565-9ACA-F916614DEABB}" dt="2024-08-25T20:45:55.230" v="145" actId="1076"/>
        <pc:sldMkLst>
          <pc:docMk/>
          <pc:sldMk cId="3756554062" sldId="275"/>
        </pc:sldMkLst>
        <pc:picChg chg="mod">
          <ac:chgData name="Queen Geek" userId="851c4b499b83103b" providerId="LiveId" clId="{CCFBD854-89F6-4565-9ACA-F916614DEABB}" dt="2024-08-25T20:45:55.230" v="145" actId="1076"/>
          <ac:picMkLst>
            <pc:docMk/>
            <pc:sldMk cId="3756554062" sldId="275"/>
            <ac:picMk id="2" creationId="{87EBBA69-F878-7EA3-DBE9-22435D7E4189}"/>
          </ac:picMkLst>
        </pc:picChg>
      </pc:sldChg>
      <pc:sldChg chg="modSp mod">
        <pc:chgData name="Queen Geek" userId="851c4b499b83103b" providerId="LiveId" clId="{CCFBD854-89F6-4565-9ACA-F916614DEABB}" dt="2024-08-25T20:46:47.699" v="146" actId="1076"/>
        <pc:sldMkLst>
          <pc:docMk/>
          <pc:sldMk cId="1265357570" sldId="276"/>
        </pc:sldMkLst>
        <pc:picChg chg="mod">
          <ac:chgData name="Queen Geek" userId="851c4b499b83103b" providerId="LiveId" clId="{CCFBD854-89F6-4565-9ACA-F916614DEABB}" dt="2024-08-25T20:46:47.699" v="146" actId="1076"/>
          <ac:picMkLst>
            <pc:docMk/>
            <pc:sldMk cId="1265357570" sldId="276"/>
            <ac:picMk id="2" creationId="{C4B1052A-48DC-0DD4-451E-412CC0F0C2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Audio covers slide 12 &amp; 13</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5032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8853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4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Audio covers slide 4 &amp; 5</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515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Audio covers slide 6 &amp; 7</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439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7078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Audio covers slide 8 &amp; 9</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2990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ftc.gov/reports/privacy-data-security-update-2014" TargetMode="External"/><Relationship Id="rId13"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hyperlink" Target="https://www.iso.org/standard/54534.html" TargetMode="External"/><Relationship Id="rId12" Type="http://schemas.openxmlformats.org/officeDocument/2006/relationships/image" Target="../media/image3.png"/><Relationship Id="rId2" Type="http://schemas.microsoft.com/office/2007/relationships/media" Target="../media/media16.m4a"/><Relationship Id="rId1" Type="http://schemas.openxmlformats.org/officeDocument/2006/relationships/tags" Target="../tags/tag21.xml"/><Relationship Id="rId6" Type="http://schemas.openxmlformats.org/officeDocument/2006/relationships/hyperlink" Target="https://nvlpubs.nist.gov/nistpubs/CSWP/NIST.CSWP.04162018.pdf" TargetMode="External"/><Relationship Id="rId11" Type="http://schemas.openxmlformats.org/officeDocument/2006/relationships/hyperlink" Target="https://enterprise.verizon.com/resources/reports/dbir/" TargetMode="External"/><Relationship Id="rId5" Type="http://schemas.openxmlformats.org/officeDocument/2006/relationships/notesSlide" Target="../notesSlides/notesSlide20.xml"/><Relationship Id="rId10" Type="http://schemas.openxmlformats.org/officeDocument/2006/relationships/hyperlink" Target="https://www.ibm.com/security/data-breach" TargetMode="External"/><Relationship Id="rId4" Type="http://schemas.openxmlformats.org/officeDocument/2006/relationships/slideLayout" Target="../slideLayouts/slideLayout2.xml"/><Relationship Id="rId9" Type="http://schemas.openxmlformats.org/officeDocument/2006/relationships/hyperlink" Target="https://docs.broadcom.com/doc/istr-19-2014-en" TargetMode="Externa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Urika Pye</a:t>
            </a:r>
            <a:endParaRPr dirty="0"/>
          </a:p>
          <a:p>
            <a:pPr marL="0" lvl="0" indent="0" algn="l" rtl="0">
              <a:lnSpc>
                <a:spcPct val="70000"/>
              </a:lnSpc>
              <a:spcBef>
                <a:spcPts val="1000"/>
              </a:spcBef>
              <a:spcAft>
                <a:spcPts val="0"/>
              </a:spcAft>
              <a:buClr>
                <a:schemeClr val="lt1"/>
              </a:buClr>
              <a:buSzPts val="1850"/>
              <a:buNone/>
            </a:pPr>
            <a:endParaRPr lang="en-US" sz="1850" i="1"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Slide 1">
            <a:hlinkClick r:id="" action="ppaction://media"/>
            <a:extLst>
              <a:ext uri="{FF2B5EF4-FFF2-40B4-BE49-F238E27FC236}">
                <a16:creationId xmlns:a16="http://schemas.microsoft.com/office/drawing/2014/main" id="{712684BA-2EAF-5A21-ECD8-093151F8586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943600" y="3615249"/>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049"/>
    </mc:Choice>
    <mc:Fallback>
      <p:transition spd="slow" advTm="28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sz="1600" dirty="0"/>
              <a:t>When it comes to encryption, I take a comprehensive approach to ensure data is protected at every stage—whether it's in flight, at rest, or in use. For data </a:t>
            </a:r>
            <a:r>
              <a:rPr lang="en-US" sz="1600" b="1" dirty="0"/>
              <a:t>in flight</a:t>
            </a:r>
            <a:r>
              <a:rPr lang="en-US" sz="1600" dirty="0"/>
              <a:t>, I prioritize securing the transmission channels to prevent interception or tampering. This means using protocols like HTTPS, TLS, or VPNs to encrypt data as it travels across networks, ensuring that sensitive information remains confidential and intact from point A to point B.</a:t>
            </a:r>
          </a:p>
          <a:p>
            <a:pPr marL="114300" indent="0">
              <a:buNone/>
            </a:pPr>
            <a:r>
              <a:rPr lang="en-US" sz="1600" dirty="0"/>
              <a:t>For data </a:t>
            </a:r>
            <a:r>
              <a:rPr lang="en-US" sz="1600" b="1" dirty="0"/>
              <a:t>at rest</a:t>
            </a:r>
            <a:r>
              <a:rPr lang="en-US" sz="1600" dirty="0"/>
              <a:t>, my focus is on encrypting stored data, whether it's on a server, in a database, or on any storage device. This involves using strong encryption standards, such as AES-256, to encrypt files, databases, and backups. Additionally, I ensure that encryption keys are securely managed, regularly rotated, and stored separately from the encrypted data to prevent unauthorized access.</a:t>
            </a:r>
          </a:p>
          <a:p>
            <a:pPr marL="114300" indent="0">
              <a:buNone/>
            </a:pPr>
            <a:r>
              <a:rPr lang="en-US" sz="1600" dirty="0"/>
              <a:t>When it comes to data </a:t>
            </a:r>
            <a:r>
              <a:rPr lang="en-US" sz="1600" b="1" dirty="0"/>
              <a:t>in use</a:t>
            </a:r>
            <a:r>
              <a:rPr lang="en-US" sz="1600" dirty="0"/>
              <a:t>, the goal is to protect data while it's being processed or accessed by applications. This involves techniques like secure enclaves, memory encryption, and ensuring that sensitive information is only decrypted when absolutely necessary and in a controlled environment. By applying these policies, I can maintain the confidentiality, integrity, and security of data throughout its entire lifecycle, giving peace of mind that our data is well protected at all times.</a:t>
            </a:r>
          </a:p>
          <a:p>
            <a:pPr marL="0" lvl="0" indent="0" algn="l" rtl="0">
              <a:lnSpc>
                <a:spcPct val="90000"/>
              </a:lnSpc>
              <a:spcBef>
                <a:spcPts val="0"/>
              </a:spcBef>
              <a:spcAft>
                <a:spcPts val="0"/>
              </a:spcAft>
              <a:buClr>
                <a:schemeClr val="lt1"/>
              </a:buClr>
              <a:buSzPts val="20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0">
            <a:hlinkClick r:id="" action="ppaction://media"/>
            <a:extLst>
              <a:ext uri="{FF2B5EF4-FFF2-40B4-BE49-F238E27FC236}">
                <a16:creationId xmlns:a16="http://schemas.microsoft.com/office/drawing/2014/main" id="{1480914A-CCA3-3F0A-EAF3-EB9485843D9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572000" y="11060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321"/>
    </mc:Choice>
    <mc:Fallback>
      <p:transition spd="slow" advTm="47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0" y="1736901"/>
            <a:ext cx="11347554" cy="5121099"/>
          </a:xfrm>
          <a:prstGeom prst="rect">
            <a:avLst/>
          </a:prstGeom>
          <a:noFill/>
          <a:ln>
            <a:noFill/>
          </a:ln>
        </p:spPr>
        <p:txBody>
          <a:bodyPr spcFirstLastPara="1" wrap="square" lIns="91425" tIns="45700" rIns="91425" bIns="45700" anchor="t" anchorCtr="0">
            <a:noAutofit/>
          </a:bodyPr>
          <a:lstStyle/>
          <a:p>
            <a:pPr marL="114300" indent="0">
              <a:buNone/>
            </a:pPr>
            <a:r>
              <a:rPr lang="en-US" sz="1800" dirty="0"/>
              <a:t>In supporting authentication, authorization, and accounting, I ensure that our policies create a robust framework for secure access management. For </a:t>
            </a:r>
            <a:r>
              <a:rPr lang="en-US" sz="1800" b="1" dirty="0"/>
              <a:t>authentication</a:t>
            </a:r>
            <a:r>
              <a:rPr lang="en-US" sz="1800" dirty="0"/>
              <a:t>, the policy mandates strong, multi-factor authentication (MFA) for all users, requiring something they know (like a password), something they have (such as a mobile device), or something they are (biometrics). Password policies enforce complexity, regular updates, and secure storage using cryptographic hashing.</a:t>
            </a:r>
          </a:p>
          <a:p>
            <a:pPr marL="114300" indent="0">
              <a:buNone/>
            </a:pPr>
            <a:r>
              <a:rPr lang="en-US" sz="1800" dirty="0"/>
              <a:t>When it comes to </a:t>
            </a:r>
            <a:r>
              <a:rPr lang="en-US" sz="1800" b="1" dirty="0"/>
              <a:t>authorization</a:t>
            </a:r>
            <a:r>
              <a:rPr lang="en-US" sz="1800" dirty="0"/>
              <a:t>, the policy is designed to enforce the principle of least privilege. This means users are granted the minimum level of access necessary to perform their job functions, and access rights are regularly reviewed and adjusted as needed. Role-based access control (RBAC) is implemented to ensure that permissions are aligned with roles, reducing the risk of unauthorized access to sensitive data or systems.</a:t>
            </a:r>
          </a:p>
          <a:p>
            <a:pPr marL="114300" indent="0">
              <a:buNone/>
            </a:pPr>
            <a:r>
              <a:rPr lang="en-US" sz="1800" dirty="0"/>
              <a:t>For </a:t>
            </a:r>
            <a:r>
              <a:rPr lang="en-US" sz="1800" b="1" dirty="0"/>
              <a:t>accounting</a:t>
            </a:r>
            <a:r>
              <a:rPr lang="en-US" sz="1800" dirty="0"/>
              <a:t>, the policy emphasizes the importance of logging and monitoring all access and actions taken within the system. This involves maintaining detailed logs of user activity, including successful and failed login attempts, access to sensitive resources, and any changes made within the system. These logs are securely stored, regularly reviewed, and used for auditing purposes to ensure accountability and to detect any suspicious activities. By integrating these policies, we create a secure and transparent environment where access is tightly controlled, and user actions are traceable, ensuring that our systems and data are protected against unauthorized use and potential threats.</a:t>
            </a:r>
          </a:p>
          <a:p>
            <a:pPr marL="0" lvl="0" indent="0" algn="l" rtl="0">
              <a:lnSpc>
                <a:spcPct val="90000"/>
              </a:lnSpc>
              <a:spcBef>
                <a:spcPts val="0"/>
              </a:spcBef>
              <a:spcAft>
                <a:spcPts val="0"/>
              </a:spcAft>
              <a:buClr>
                <a:schemeClr val="lt1"/>
              </a:buClr>
              <a:buSzPts val="2400"/>
              <a:buNone/>
            </a:pPr>
            <a:endParaRPr sz="18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1">
            <a:hlinkClick r:id="" action="ppaction://media"/>
            <a:extLst>
              <a:ext uri="{FF2B5EF4-FFF2-40B4-BE49-F238E27FC236}">
                <a16:creationId xmlns:a16="http://schemas.microsoft.com/office/drawing/2014/main" id="{EA9C8D0E-5123-83B7-5BC6-3DA46B3DD6B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275384" y="102203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038"/>
    </mc:Choice>
    <mc:Fallback>
      <p:transition spd="slow" advTm="38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150433" y="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0" y="854439"/>
            <a:ext cx="11287593" cy="600356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200" dirty="0"/>
              <a:t>Test 1: Can an attacker bypass authentication using ' OR '1'='1';--?</a:t>
            </a:r>
          </a:p>
          <a:p>
            <a:pPr marL="0" lvl="0" indent="0" algn="l" rtl="0">
              <a:lnSpc>
                <a:spcPct val="90000"/>
              </a:lnSpc>
              <a:spcBef>
                <a:spcPts val="1000"/>
              </a:spcBef>
              <a:spcAft>
                <a:spcPts val="0"/>
              </a:spcAft>
              <a:buSzPts val="1800"/>
              <a:buNone/>
            </a:pPr>
            <a:r>
              <a:rPr lang="en-US" sz="1200" dirty="0"/>
              <a:t>Title: SQL Injection Attempt with Bypass Query</a:t>
            </a:r>
          </a:p>
          <a:p>
            <a:pPr marL="171450" indent="-171450"/>
            <a:r>
              <a:rPr lang="en-US" sz="1200" dirty="0"/>
              <a:t>Description: In this test, I attempted to log in using a common SQL injection string: ' OR '1'='1';--. This string is designed to manipulate the SQL query to always return true, thereby bypassing authentication.</a:t>
            </a:r>
          </a:p>
          <a:p>
            <a:pPr marL="171450" indent="-171450"/>
            <a:r>
              <a:rPr lang="en-US" sz="1200" dirty="0"/>
              <a:t>Result: Positive – The system failed to properly sanitize the input, allowing the injection to succeed and granting access without valid credentials.</a:t>
            </a:r>
          </a:p>
          <a:p>
            <a:pPr marL="171450" indent="-171450"/>
            <a:r>
              <a:rPr lang="en-US" sz="1200" dirty="0"/>
              <a:t>Slide: This slide would show the login screen with the injected string and the successful access, highlighting the vulnerability.</a:t>
            </a:r>
          </a:p>
          <a:p>
            <a:pPr marL="0" indent="0">
              <a:buNone/>
            </a:pPr>
            <a:r>
              <a:rPr lang="en-US" sz="1200" dirty="0"/>
              <a:t>Test 2: Does input validation prevent SQL injection?</a:t>
            </a:r>
          </a:p>
          <a:p>
            <a:pPr marL="0" indent="0">
              <a:buNone/>
            </a:pPr>
            <a:r>
              <a:rPr lang="en-US" sz="1200" dirty="0"/>
              <a:t>Title: Input Validation Against SQL Injection</a:t>
            </a:r>
          </a:p>
          <a:p>
            <a:pPr marL="171450" indent="-171450"/>
            <a:r>
              <a:rPr lang="en-US" sz="1200" dirty="0"/>
              <a:t>Description: I tested whether the system's input validation could detect and block the same SQL injection attempt using ' OR '1'='1';--.</a:t>
            </a:r>
          </a:p>
          <a:p>
            <a:pPr marL="171450" indent="-171450"/>
            <a:r>
              <a:rPr lang="en-US" sz="1200" dirty="0"/>
              <a:t>Result: Negative – The system correctly identified the suspicious input and prevented the SQL injection attempt, returning an error message instead of granting access.</a:t>
            </a:r>
          </a:p>
          <a:p>
            <a:pPr marL="171450" indent="-171450"/>
            <a:r>
              <a:rPr lang="en-US" sz="1200" dirty="0"/>
              <a:t>Slide: This slide would showcase the error message generated by the input validation, demonstrating effective protection against this type of attack.</a:t>
            </a:r>
          </a:p>
          <a:p>
            <a:pPr marL="0" indent="0">
              <a:buNone/>
            </a:pPr>
            <a:r>
              <a:rPr lang="en-US" sz="1200" dirty="0"/>
              <a:t>Test 3: Can an attacker access unauthorized data using '; DROP TABLE users;--?</a:t>
            </a:r>
          </a:p>
          <a:p>
            <a:pPr marL="0" indent="0">
              <a:buNone/>
            </a:pPr>
            <a:r>
              <a:rPr lang="en-US" sz="1200" dirty="0"/>
              <a:t>Title: SQL Injection for Data Manipulation</a:t>
            </a:r>
          </a:p>
          <a:p>
            <a:pPr marL="171450" indent="-171450"/>
            <a:r>
              <a:rPr lang="en-US" sz="1200" dirty="0"/>
              <a:t>Description: This test involved attempting to execute a destructive SQL command by injecting '; DROP TABLE users;-- into an input field that interacts with the database.</a:t>
            </a:r>
          </a:p>
          <a:p>
            <a:pPr marL="171450" indent="-171450"/>
            <a:r>
              <a:rPr lang="en-US" sz="1200" dirty="0"/>
              <a:t>Result: Positive – The system did not sanitize the input, leading to the execution of the malicious query, which resulted in the deletion of the users table.</a:t>
            </a:r>
          </a:p>
          <a:p>
            <a:pPr marL="171450" indent="-171450"/>
            <a:r>
              <a:rPr lang="en-US" sz="1200" dirty="0"/>
              <a:t>Slide: This slide would illustrate the immediate impact on the database, showing that the users table no longer exists, indicating a severe vulnerability.</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2">
            <a:hlinkClick r:id="" action="ppaction://media"/>
            <a:extLst>
              <a:ext uri="{FF2B5EF4-FFF2-40B4-BE49-F238E27FC236}">
                <a16:creationId xmlns:a16="http://schemas.microsoft.com/office/drawing/2014/main" id="{15D239C6-8072-0643-122C-75850A3CC25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150933" y="3417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560"/>
    </mc:Choice>
    <mc:Fallback>
      <p:transition spd="slow" advTm="43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150433" y="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0" y="854439"/>
            <a:ext cx="11287593" cy="6003561"/>
          </a:xfrm>
          <a:prstGeom prst="rect">
            <a:avLst/>
          </a:prstGeom>
          <a:noFill/>
          <a:ln>
            <a:noFill/>
          </a:ln>
        </p:spPr>
        <p:txBody>
          <a:bodyPr spcFirstLastPara="1" wrap="square" lIns="91425" tIns="45700" rIns="91425" bIns="45700" anchor="t" anchorCtr="0">
            <a:noAutofit/>
          </a:bodyPr>
          <a:lstStyle/>
          <a:p>
            <a:pPr marL="0" indent="0">
              <a:buNone/>
            </a:pPr>
            <a:r>
              <a:rPr lang="en-US" sz="1200" dirty="0"/>
              <a:t>Test 4: Is prepared statement usage effective in preventing SQL injection?</a:t>
            </a:r>
          </a:p>
          <a:p>
            <a:pPr marL="0" indent="0">
              <a:buNone/>
            </a:pPr>
            <a:r>
              <a:rPr lang="en-US" sz="1200" dirty="0"/>
              <a:t>Title: Effectiveness of Prepared Statements</a:t>
            </a:r>
          </a:p>
          <a:p>
            <a:pPr marL="171450" indent="-171450"/>
            <a:r>
              <a:rPr lang="en-US" sz="1200" dirty="0"/>
              <a:t>Description: I tested the system's defense against SQL injection by using a prepared statement, which separates the SQL logic from the input data.</a:t>
            </a:r>
          </a:p>
          <a:p>
            <a:pPr marL="171450" indent="-171450"/>
            <a:r>
              <a:rPr lang="en-US" sz="1200" dirty="0"/>
              <a:t>Result: Negative – The prepared statement effectively neutralized the SQL injection attempt, treating the injected code as simple text rather than executable code.</a:t>
            </a:r>
          </a:p>
          <a:p>
            <a:pPr marL="171450" indent="-171450"/>
            <a:r>
              <a:rPr lang="en-US" sz="1200" dirty="0"/>
              <a:t>Slide: This slide would display the query results showing no unauthorized data manipulation occurred, demonstrating the security of using prepared statements.</a:t>
            </a:r>
          </a:p>
          <a:p>
            <a:pPr marL="114300" indent="0">
              <a:buNone/>
            </a:pPr>
            <a:r>
              <a:rPr lang="en-US" sz="1200" b="1" dirty="0"/>
              <a:t>Test 5: Can a normal user query return the expected results without injection?</a:t>
            </a:r>
          </a:p>
          <a:p>
            <a:pPr marL="114300" indent="0">
              <a:buNone/>
            </a:pPr>
            <a:r>
              <a:rPr lang="en-US" sz="1200" b="1" dirty="0"/>
              <a:t>Title:</a:t>
            </a:r>
            <a:r>
              <a:rPr lang="en-US" sz="1200" dirty="0"/>
              <a:t> Valid Query Without Injection</a:t>
            </a:r>
          </a:p>
          <a:p>
            <a:pPr>
              <a:buFont typeface="Arial" panose="020B0604020202020204" pitchFamily="34" charset="0"/>
              <a:buChar char="•"/>
            </a:pPr>
            <a:r>
              <a:rPr lang="en-US" sz="1200" b="1" dirty="0"/>
              <a:t>Description:</a:t>
            </a:r>
            <a:r>
              <a:rPr lang="en-US" sz="1200" dirty="0"/>
              <a:t> I performed a standard query with a valid username and password to ensure the system functions correctly under normal conditions.</a:t>
            </a:r>
          </a:p>
          <a:p>
            <a:pPr>
              <a:buFont typeface="Arial" panose="020B0604020202020204" pitchFamily="34" charset="0"/>
              <a:buChar char="•"/>
            </a:pPr>
            <a:r>
              <a:rPr lang="en-US" sz="1200" b="1" dirty="0"/>
              <a:t>Result:</a:t>
            </a:r>
            <a:r>
              <a:rPr lang="en-US" sz="1200" dirty="0"/>
              <a:t> </a:t>
            </a:r>
            <a:r>
              <a:rPr lang="en-US" sz="1200" b="1" dirty="0"/>
              <a:t>Positive</a:t>
            </a:r>
            <a:r>
              <a:rPr lang="en-US" sz="1200" dirty="0"/>
              <a:t> – The system correctly processed the input, returning the expected results and allowing access to the account.</a:t>
            </a:r>
          </a:p>
          <a:p>
            <a:pPr>
              <a:buFont typeface="Arial" panose="020B0604020202020204" pitchFamily="34" charset="0"/>
              <a:buChar char="•"/>
            </a:pPr>
            <a:r>
              <a:rPr lang="en-US" sz="1200" b="1" dirty="0"/>
              <a:t>Slide:</a:t>
            </a:r>
            <a:r>
              <a:rPr lang="en-US" sz="1200" dirty="0"/>
              <a:t> This slide would show the successful login and access to the user’s account, confirming normal operation without vulnerabilities.</a:t>
            </a:r>
          </a:p>
          <a:p>
            <a:pPr marL="114300" indent="0">
              <a:buNone/>
            </a:pPr>
            <a:r>
              <a:rPr lang="en-US" sz="1200" b="1" dirty="0"/>
              <a:t>Test 6: Does escaping special characters prevent SQL injection?</a:t>
            </a:r>
          </a:p>
          <a:p>
            <a:pPr marL="114300" indent="0">
              <a:buNone/>
            </a:pPr>
            <a:r>
              <a:rPr lang="en-US" sz="1200" b="1" dirty="0"/>
              <a:t>Title:</a:t>
            </a:r>
            <a:r>
              <a:rPr lang="en-US" sz="1200" dirty="0"/>
              <a:t> Escaping Special Characters to Prevent Injection</a:t>
            </a:r>
          </a:p>
          <a:p>
            <a:pPr>
              <a:buFont typeface="Arial" panose="020B0604020202020204" pitchFamily="34" charset="0"/>
              <a:buChar char="•"/>
            </a:pPr>
            <a:r>
              <a:rPr lang="en-US" sz="1200" b="1" dirty="0"/>
              <a:t>Description:</a:t>
            </a:r>
            <a:r>
              <a:rPr lang="en-US" sz="1200" dirty="0"/>
              <a:t> I attempted an SQL injection using special characters but with proper escaping techniques in place to see if the system would treat the input as a legitimate query.</a:t>
            </a:r>
          </a:p>
          <a:p>
            <a:pPr>
              <a:buFont typeface="Arial" panose="020B0604020202020204" pitchFamily="34" charset="0"/>
              <a:buChar char="•"/>
            </a:pPr>
            <a:r>
              <a:rPr lang="en-US" sz="1200" b="1" dirty="0"/>
              <a:t>Result:</a:t>
            </a:r>
            <a:r>
              <a:rPr lang="en-US" sz="1200" dirty="0"/>
              <a:t> </a:t>
            </a:r>
            <a:r>
              <a:rPr lang="en-US" sz="1200" b="1" dirty="0"/>
              <a:t>Negative</a:t>
            </a:r>
            <a:r>
              <a:rPr lang="en-US" sz="1200" dirty="0"/>
              <a:t> – The system effectively escaped the special characters, preventing the injection from altering the SQL query.</a:t>
            </a:r>
          </a:p>
          <a:p>
            <a:pPr>
              <a:buFont typeface="Arial" panose="020B0604020202020204" pitchFamily="34" charset="0"/>
              <a:buChar char="•"/>
            </a:pPr>
            <a:r>
              <a:rPr lang="en-US" sz="1200" b="1" dirty="0"/>
              <a:t>Slide:</a:t>
            </a:r>
            <a:r>
              <a:rPr lang="en-US" sz="1200" dirty="0"/>
              <a:t> This slide would demonstrate the safe handling of the input, with the system treating the entire input as text, preventing any security breach.</a:t>
            </a:r>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4131261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14">
            <a:hlinkClick r:id="" action="ppaction://media"/>
            <a:extLst>
              <a:ext uri="{FF2B5EF4-FFF2-40B4-BE49-F238E27FC236}">
                <a16:creationId xmlns:a16="http://schemas.microsoft.com/office/drawing/2014/main" id="{6A528E54-A503-69C8-7211-2F22EF3ED2E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044462" y="11060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21"/>
    </mc:Choice>
    <mc:Fallback>
      <p:transition spd="slow" advTm="30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3360075"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0" y="869430"/>
            <a:ext cx="11084074" cy="5988570"/>
          </a:xfrm>
          <a:prstGeom prst="rect">
            <a:avLst/>
          </a:prstGeom>
          <a:noFill/>
          <a:ln>
            <a:noFill/>
          </a:ln>
        </p:spPr>
        <p:txBody>
          <a:bodyPr spcFirstLastPara="1" wrap="square" lIns="91425" tIns="45700" rIns="91425" bIns="45700" anchor="t" anchorCtr="0">
            <a:normAutofit/>
          </a:bodyPr>
          <a:lstStyle/>
          <a:p>
            <a:pPr marL="114300" marR="0" lvl="0" indent="0" algn="l" defTabSz="914400" rtl="0" eaLnBrk="1" fontAlgn="auto" latinLnBrk="0" hangingPunct="1">
              <a:lnSpc>
                <a:spcPct val="90000"/>
              </a:lnSpc>
              <a:spcBef>
                <a:spcPts val="1000"/>
              </a:spcBef>
              <a:spcAft>
                <a:spcPts val="0"/>
              </a:spcAft>
              <a:buClr>
                <a:srgbClr val="FFFFFF"/>
              </a:buClr>
              <a:buSzPts val="1800"/>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a:sym typeface="Century Gothic"/>
              </a:rPr>
              <a:t>In the DevSecOps flow depicted in the diagram, security tools are embedded throughout the entire automation process, ensuring that security is a fundamental aspect at every stage of development. Starting with the </a:t>
            </a:r>
            <a:r>
              <a:rPr kumimoji="0" lang="en-US" sz="1200" b="1" i="0" u="none" strike="noStrike" kern="0" cap="none" spc="0" normalizeH="0" baseline="0" noProof="0" dirty="0">
                <a:ln>
                  <a:noFill/>
                </a:ln>
                <a:solidFill>
                  <a:srgbClr val="FFFFFF"/>
                </a:solidFill>
                <a:effectLst/>
                <a:uLnTx/>
                <a:uFillTx/>
                <a:latin typeface="Century Gothic"/>
                <a:sym typeface="Century Gothic"/>
              </a:rPr>
              <a:t>Assess and Plan</a:t>
            </a:r>
            <a:r>
              <a:rPr kumimoji="0" lang="en-US" sz="1200" b="0" i="0" u="none" strike="noStrike" kern="0" cap="none" spc="0" normalizeH="0" baseline="0" noProof="0" dirty="0">
                <a:ln>
                  <a:noFill/>
                </a:ln>
                <a:solidFill>
                  <a:srgbClr val="FFFFFF"/>
                </a:solidFill>
                <a:effectLst/>
                <a:uLnTx/>
                <a:uFillTx/>
                <a:latin typeface="Century Gothic"/>
                <a:sym typeface="Century Gothic"/>
              </a:rPr>
              <a:t> phase in pre-production, security tools like threat modeling software and risk assessment frameworks are employed to analyze the threat landscape and ensure compliance with regulatory requirements. This early integration allows teams to prioritize security concerns and plan for potential threats from the outset.</a:t>
            </a:r>
          </a:p>
          <a:p>
            <a:pPr marL="114300" marR="0" lvl="0" indent="0" algn="l" defTabSz="914400" rtl="0" eaLnBrk="1" fontAlgn="auto" latinLnBrk="0" hangingPunct="1">
              <a:lnSpc>
                <a:spcPct val="90000"/>
              </a:lnSpc>
              <a:spcBef>
                <a:spcPts val="1000"/>
              </a:spcBef>
              <a:spcAft>
                <a:spcPts val="0"/>
              </a:spcAft>
              <a:buClr>
                <a:srgbClr val="FFFFFF"/>
              </a:buClr>
              <a:buSzPts val="1800"/>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a:sym typeface="Century Gothic"/>
              </a:rPr>
              <a:t>As we move into the </a:t>
            </a:r>
            <a:r>
              <a:rPr kumimoji="0" lang="en-US" sz="1200" b="1" i="0" u="none" strike="noStrike" kern="0" cap="none" spc="0" normalizeH="0" baseline="0" noProof="0" dirty="0">
                <a:ln>
                  <a:noFill/>
                </a:ln>
                <a:solidFill>
                  <a:srgbClr val="FFFFFF"/>
                </a:solidFill>
                <a:effectLst/>
                <a:uLnTx/>
                <a:uFillTx/>
                <a:latin typeface="Century Gothic"/>
                <a:sym typeface="Century Gothic"/>
              </a:rPr>
              <a:t>Design</a:t>
            </a:r>
            <a:r>
              <a:rPr kumimoji="0" lang="en-US" sz="1200" b="0" i="0" u="none" strike="noStrike" kern="0" cap="none" spc="0" normalizeH="0" baseline="0" noProof="0" dirty="0">
                <a:ln>
                  <a:noFill/>
                </a:ln>
                <a:solidFill>
                  <a:srgbClr val="FFFFFF"/>
                </a:solidFill>
                <a:effectLst/>
                <a:uLnTx/>
                <a:uFillTx/>
                <a:latin typeface="Century Gothic"/>
                <a:sym typeface="Century Gothic"/>
              </a:rPr>
              <a:t> phase, security tools play a crucial role in enforcing secure design principles. Tools that adhere to industry best practices, such as those aligned with OWASP standards, are utilized to ensure that the application’s architecture is built with security in mind. This foundational security ensures that vulnerabilities are addressed before any code is written.</a:t>
            </a:r>
          </a:p>
          <a:p>
            <a:pPr marL="114300" marR="0" lvl="0" indent="0" algn="l" defTabSz="914400" rtl="0" eaLnBrk="1" fontAlgn="auto" latinLnBrk="0" hangingPunct="1">
              <a:lnSpc>
                <a:spcPct val="90000"/>
              </a:lnSpc>
              <a:spcBef>
                <a:spcPts val="1000"/>
              </a:spcBef>
              <a:spcAft>
                <a:spcPts val="0"/>
              </a:spcAft>
              <a:buClr>
                <a:srgbClr val="FFFFFF"/>
              </a:buClr>
              <a:buSzPts val="1800"/>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a:sym typeface="Century Gothic"/>
              </a:rPr>
              <a:t>During the </a:t>
            </a:r>
            <a:r>
              <a:rPr kumimoji="0" lang="en-US" sz="1200" b="1" i="0" u="none" strike="noStrike" kern="0" cap="none" spc="0" normalizeH="0" baseline="0" noProof="0" dirty="0">
                <a:ln>
                  <a:noFill/>
                </a:ln>
                <a:solidFill>
                  <a:srgbClr val="FFFFFF"/>
                </a:solidFill>
                <a:effectLst/>
                <a:uLnTx/>
                <a:uFillTx/>
                <a:latin typeface="Century Gothic"/>
                <a:sym typeface="Century Gothic"/>
              </a:rPr>
              <a:t>Build</a:t>
            </a:r>
            <a:r>
              <a:rPr kumimoji="0" lang="en-US" sz="1200" b="0" i="0" u="none" strike="noStrike" kern="0" cap="none" spc="0" normalizeH="0" baseline="0" noProof="0" dirty="0">
                <a:ln>
                  <a:noFill/>
                </a:ln>
                <a:solidFill>
                  <a:srgbClr val="FFFFFF"/>
                </a:solidFill>
                <a:effectLst/>
                <a:uLnTx/>
                <a:uFillTx/>
                <a:latin typeface="Century Gothic"/>
                <a:sym typeface="Century Gothic"/>
              </a:rPr>
              <a:t> phase, automation becomes particularly significant. Static application security testing (SAST) tools, along with dependency checkers and secure build environments, are employed to automatically verify the security of the codebase. These tools ensure that only secure, vulnerability-free code is integrated into the application, while also enforcing the use of trusted repositories and secure open-source components.</a:t>
            </a:r>
          </a:p>
          <a:p>
            <a:pPr marL="114300" marR="0" lvl="0" indent="0" algn="l" defTabSz="914400" rtl="0" eaLnBrk="1" fontAlgn="auto" latinLnBrk="0" hangingPunct="1">
              <a:lnSpc>
                <a:spcPct val="90000"/>
              </a:lnSpc>
              <a:spcBef>
                <a:spcPts val="1000"/>
              </a:spcBef>
              <a:spcAft>
                <a:spcPts val="0"/>
              </a:spcAft>
              <a:buClr>
                <a:srgbClr val="FFFFFF"/>
              </a:buClr>
              <a:buSzPts val="1800"/>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a:sym typeface="Century Gothic"/>
              </a:rPr>
              <a:t>The </a:t>
            </a:r>
            <a:r>
              <a:rPr kumimoji="0" lang="en-US" sz="1200" b="1" i="0" u="none" strike="noStrike" kern="0" cap="none" spc="0" normalizeH="0" baseline="0" noProof="0" dirty="0">
                <a:ln>
                  <a:noFill/>
                </a:ln>
                <a:solidFill>
                  <a:srgbClr val="FFFFFF"/>
                </a:solidFill>
                <a:effectLst/>
                <a:uLnTx/>
                <a:uFillTx/>
                <a:latin typeface="Century Gothic"/>
                <a:sym typeface="Century Gothic"/>
              </a:rPr>
              <a:t>Verify and Test</a:t>
            </a:r>
            <a:r>
              <a:rPr kumimoji="0" lang="en-US" sz="1200" b="0" i="0" u="none" strike="noStrike" kern="0" cap="none" spc="0" normalizeH="0" baseline="0" noProof="0" dirty="0">
                <a:ln>
                  <a:noFill/>
                </a:ln>
                <a:solidFill>
                  <a:srgbClr val="FFFFFF"/>
                </a:solidFill>
                <a:effectLst/>
                <a:uLnTx/>
                <a:uFillTx/>
                <a:latin typeface="Century Gothic"/>
                <a:sym typeface="Century Gothic"/>
              </a:rPr>
              <a:t> phase is where security testing is automated to a great extent. Vulnerability scanning tools, dynamic application security testing (DAST), and compliance testing tools are integrated into the compilation and build process. This ensures that security checks are conducted continuously, identifying and addressing vulnerabilities early in the development lifecycle.</a:t>
            </a:r>
          </a:p>
          <a:p>
            <a:pPr marL="114300" marR="0" lvl="0" indent="0" algn="l" defTabSz="914400" rtl="0" eaLnBrk="1" fontAlgn="auto" latinLnBrk="0" hangingPunct="1">
              <a:lnSpc>
                <a:spcPct val="90000"/>
              </a:lnSpc>
              <a:spcBef>
                <a:spcPts val="1000"/>
              </a:spcBef>
              <a:spcAft>
                <a:spcPts val="0"/>
              </a:spcAft>
              <a:buClr>
                <a:srgbClr val="FFFFFF"/>
              </a:buClr>
              <a:buSzPts val="1800"/>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a:sym typeface="Century Gothic"/>
              </a:rPr>
              <a:t>Before the application transitions into production, the </a:t>
            </a:r>
            <a:r>
              <a:rPr kumimoji="0" lang="en-US" sz="1200" b="1" i="0" u="none" strike="noStrike" kern="0" cap="none" spc="0" normalizeH="0" baseline="0" noProof="0" dirty="0">
                <a:ln>
                  <a:noFill/>
                </a:ln>
                <a:solidFill>
                  <a:srgbClr val="FFFFFF"/>
                </a:solidFill>
                <a:effectLst/>
                <a:uLnTx/>
                <a:uFillTx/>
                <a:latin typeface="Century Gothic"/>
                <a:sym typeface="Century Gothic"/>
              </a:rPr>
              <a:t>Transition and Health Check</a:t>
            </a:r>
            <a:r>
              <a:rPr kumimoji="0" lang="en-US" sz="1200" b="0" i="0" u="none" strike="noStrike" kern="0" cap="none" spc="0" normalizeH="0" baseline="0" noProof="0" dirty="0">
                <a:ln>
                  <a:noFill/>
                </a:ln>
                <a:solidFill>
                  <a:srgbClr val="FFFFFF"/>
                </a:solidFill>
                <a:effectLst/>
                <a:uLnTx/>
                <a:uFillTx/>
                <a:latin typeface="Century Gothic"/>
                <a:sym typeface="Century Gothic"/>
              </a:rPr>
              <a:t> phase involves the use of penetration testing tools and configuration management tools. These automated checks ensure that the deployment environment is secure, with all configurations properly set to prevent security breaches.</a:t>
            </a:r>
          </a:p>
          <a:p>
            <a:pPr marL="114300" marR="0" lvl="0" indent="0" algn="l" defTabSz="914400" rtl="0" eaLnBrk="1" fontAlgn="auto" latinLnBrk="0" hangingPunct="1">
              <a:lnSpc>
                <a:spcPct val="90000"/>
              </a:lnSpc>
              <a:spcBef>
                <a:spcPts val="1000"/>
              </a:spcBef>
              <a:spcAft>
                <a:spcPts val="0"/>
              </a:spcAft>
              <a:buClr>
                <a:srgbClr val="FFFFFF"/>
              </a:buClr>
              <a:buSzPts val="1800"/>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a:sym typeface="Century Gothic"/>
              </a:rPr>
              <a:t>Once in production, the </a:t>
            </a:r>
            <a:r>
              <a:rPr kumimoji="0" lang="en-US" sz="1200" b="1" i="0" u="none" strike="noStrike" kern="0" cap="none" spc="0" normalizeH="0" baseline="0" noProof="0" dirty="0">
                <a:ln>
                  <a:noFill/>
                </a:ln>
                <a:solidFill>
                  <a:srgbClr val="FFFFFF"/>
                </a:solidFill>
                <a:effectLst/>
                <a:uLnTx/>
                <a:uFillTx/>
                <a:latin typeface="Century Gothic"/>
                <a:sym typeface="Century Gothic"/>
              </a:rPr>
              <a:t>Monitor and Detect</a:t>
            </a:r>
            <a:r>
              <a:rPr kumimoji="0" lang="en-US" sz="1200" b="0" i="0" u="none" strike="noStrike" kern="0" cap="none" spc="0" normalizeH="0" baseline="0" noProof="0" dirty="0">
                <a:ln>
                  <a:noFill/>
                </a:ln>
                <a:solidFill>
                  <a:srgbClr val="FFFFFF"/>
                </a:solidFill>
                <a:effectLst/>
                <a:uLnTx/>
                <a:uFillTx/>
                <a:latin typeface="Century Gothic"/>
                <a:sym typeface="Century Gothic"/>
              </a:rPr>
              <a:t> phase leverages automated tools like Security Information and Event Management (SIEM) systems and intrusion detection systems (IDS) to continuously monitor the application for any signs of malicious activity. These tools provide real-time analysis and alerts, allowing for rapid detection and response to potential security incidents.</a:t>
            </a:r>
          </a:p>
          <a:p>
            <a:pPr marL="114300" marR="0" lvl="0" indent="0" algn="l" defTabSz="914400" rtl="0" eaLnBrk="1" fontAlgn="auto" latinLnBrk="0" hangingPunct="1">
              <a:lnSpc>
                <a:spcPct val="90000"/>
              </a:lnSpc>
              <a:spcBef>
                <a:spcPts val="1000"/>
              </a:spcBef>
              <a:spcAft>
                <a:spcPts val="0"/>
              </a:spcAft>
              <a:buClr>
                <a:srgbClr val="FFFFFF"/>
              </a:buClr>
              <a:buSzPts val="1800"/>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a:sym typeface="Century Gothic"/>
              </a:rPr>
              <a:t>In the event of a security breach, the </a:t>
            </a:r>
            <a:r>
              <a:rPr kumimoji="0" lang="en-US" sz="1200" b="1" i="0" u="none" strike="noStrike" kern="0" cap="none" spc="0" normalizeH="0" baseline="0" noProof="0" dirty="0">
                <a:ln>
                  <a:noFill/>
                </a:ln>
                <a:solidFill>
                  <a:srgbClr val="FFFFFF"/>
                </a:solidFill>
                <a:effectLst/>
                <a:uLnTx/>
                <a:uFillTx/>
                <a:latin typeface="Century Gothic"/>
                <a:sym typeface="Century Gothic"/>
              </a:rPr>
              <a:t>Respond</a:t>
            </a:r>
            <a:r>
              <a:rPr kumimoji="0" lang="en-US" sz="1200" b="0" i="0" u="none" strike="noStrike" kern="0" cap="none" spc="0" normalizeH="0" baseline="0" noProof="0" dirty="0">
                <a:ln>
                  <a:noFill/>
                </a:ln>
                <a:solidFill>
                  <a:srgbClr val="FFFFFF"/>
                </a:solidFill>
                <a:effectLst/>
                <a:uLnTx/>
                <a:uFillTx/>
                <a:latin typeface="Century Gothic"/>
                <a:sym typeface="Century Gothic"/>
              </a:rPr>
              <a:t> phase employs automated incident response tools that can quickly block attacks, roll back compromised services, and restore the system to a secure state. This automation is crucial for minimizing damage and ensuring that the application remains secure even during an attack.</a:t>
            </a:r>
          </a:p>
          <a:p>
            <a:pPr marL="114300" marR="0" lvl="0" indent="0" algn="l" defTabSz="914400" rtl="0" eaLnBrk="1" fontAlgn="auto" latinLnBrk="0" hangingPunct="1">
              <a:lnSpc>
                <a:spcPct val="90000"/>
              </a:lnSpc>
              <a:spcBef>
                <a:spcPts val="1000"/>
              </a:spcBef>
              <a:spcAft>
                <a:spcPts val="0"/>
              </a:spcAft>
              <a:buClr>
                <a:srgbClr val="FFFFFF"/>
              </a:buClr>
              <a:buSzPts val="1800"/>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a:sym typeface="Century Gothic"/>
              </a:rPr>
              <a:t>Finally, the </a:t>
            </a:r>
            <a:r>
              <a:rPr kumimoji="0" lang="en-US" sz="1200" b="1" i="0" u="none" strike="noStrike" kern="0" cap="none" spc="0" normalizeH="0" baseline="0" noProof="0" dirty="0">
                <a:ln>
                  <a:noFill/>
                </a:ln>
                <a:solidFill>
                  <a:srgbClr val="FFFFFF"/>
                </a:solidFill>
                <a:effectLst/>
                <a:uLnTx/>
                <a:uFillTx/>
                <a:latin typeface="Century Gothic"/>
                <a:sym typeface="Century Gothic"/>
              </a:rPr>
              <a:t>Maintain and Stabilize</a:t>
            </a:r>
            <a:r>
              <a:rPr kumimoji="0" lang="en-US" sz="1200" b="0" i="0" u="none" strike="noStrike" kern="0" cap="none" spc="0" normalizeH="0" baseline="0" noProof="0" dirty="0">
                <a:ln>
                  <a:noFill/>
                </a:ln>
                <a:solidFill>
                  <a:srgbClr val="FFFFFF"/>
                </a:solidFill>
                <a:effectLst/>
                <a:uLnTx/>
                <a:uFillTx/>
                <a:latin typeface="Century Gothic"/>
                <a:sym typeface="Century Gothic"/>
              </a:rPr>
              <a:t> phase focuses on maintaining security in the production environment. Automated tools continuously assess the system against security baselines, ensuring that any deviations are corrected promptly. This ongoing automation helps maintain the integrity and security of the application over time.</a:t>
            </a:r>
          </a:p>
          <a:p>
            <a:pPr marL="114300" marR="0" lvl="0" indent="0" algn="l" defTabSz="914400" rtl="0" eaLnBrk="1" fontAlgn="auto" latinLnBrk="0" hangingPunct="1">
              <a:lnSpc>
                <a:spcPct val="90000"/>
              </a:lnSpc>
              <a:spcBef>
                <a:spcPts val="1000"/>
              </a:spcBef>
              <a:spcAft>
                <a:spcPts val="0"/>
              </a:spcAft>
              <a:buClr>
                <a:srgbClr val="FFFFFF"/>
              </a:buClr>
              <a:buSzPts val="1800"/>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a:sym typeface="Century Gothic"/>
              </a:rPr>
              <a:t>Overall, security automation is seamlessly integrated into every phase of the DevSecOps pipeline, making security a continuous and automatic part of the software development process.</a:t>
            </a:r>
          </a:p>
          <a:p>
            <a:pPr marL="457200" lvl="1" indent="0" algn="l" rtl="0">
              <a:lnSpc>
                <a:spcPct val="90000"/>
              </a:lnSpc>
              <a:spcBef>
                <a:spcPts val="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5">
            <a:hlinkClick r:id="" action="ppaction://media"/>
            <a:extLst>
              <a:ext uri="{FF2B5EF4-FFF2-40B4-BE49-F238E27FC236}">
                <a16:creationId xmlns:a16="http://schemas.microsoft.com/office/drawing/2014/main" id="{6F5E7FCC-1D53-06FF-5F64-B2D91F8CA6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877908" y="25983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7812"/>
    </mc:Choice>
    <mc:Fallback>
      <p:transition spd="slow" advTm="107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8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a:t>
            </a:r>
            <a:endParaRPr dirty="0"/>
          </a:p>
        </p:txBody>
      </p:sp>
      <p:sp>
        <p:nvSpPr>
          <p:cNvPr id="217" name="Google Shape;217;p11"/>
          <p:cNvSpPr txBox="1">
            <a:spLocks noGrp="1"/>
          </p:cNvSpPr>
          <p:nvPr>
            <p:ph type="body" idx="1"/>
          </p:nvPr>
        </p:nvSpPr>
        <p:spPr>
          <a:xfrm>
            <a:off x="0" y="1888762"/>
            <a:ext cx="11347554" cy="4969238"/>
          </a:xfrm>
          <a:prstGeom prst="rect">
            <a:avLst/>
          </a:prstGeom>
          <a:noFill/>
          <a:ln>
            <a:noFill/>
          </a:ln>
        </p:spPr>
        <p:txBody>
          <a:bodyPr spcFirstLastPara="1" wrap="square" lIns="91425" tIns="45700" rIns="91425" bIns="45700" anchor="t" anchorCtr="0">
            <a:normAutofit fontScale="85000" lnSpcReduction="20000"/>
          </a:bodyPr>
          <a:lstStyle/>
          <a:p>
            <a:pPr marL="114300" indent="0">
              <a:buNone/>
            </a:pPr>
            <a:r>
              <a:rPr lang="en-US" sz="2300" dirty="0"/>
              <a:t>When deciding whether to act now or wait, the risks associated with immediate action include potential implementation challenges, such as system downtime or operational disruptions during updates or transitions. These challenges could affect business continuity and productivity. Additionally, there is a risk of stakeholder resistance, as some may be unprepared or disagree with the urgency, potentially slowing down the process and causing friction within the team. Acting quickly also carries the risk of unforeseen complications, such as compatibility issues with existing systems or unexpected costs, which could complicate the transition further. Furthermore, there is the possibility of straining resources, as reallocating them immediately might stretch current capabilities, leading to burnout or shortages in other critical areas.</a:t>
            </a:r>
          </a:p>
          <a:p>
            <a:pPr marL="114300" indent="0">
              <a:buNone/>
            </a:pPr>
            <a:r>
              <a:rPr lang="en-US" sz="2300" dirty="0"/>
              <a:t>On the other hand, the risks of waiting are significant. Delaying action increases the organization’s vulnerability to security breaches or attacks, as unresolved issues leave systems exposed for a longer period. This heightened risk could lead to data loss, financial damage, or reputational harm. Waiting also risks non-compliance with regulatory deadlines, potentially resulting in legal penalties or fines that could have been avoided with prompt action. Additionally, postponing necessary changes may lead to higher future costs, as vulnerabilities that remain unaddressed could become more expensive and complex to fix later. Lastly, there is the risk of missed opportunities to mitigate these risks early, which could have provided long-term benefits and protected the organization from potential threats.</a:t>
            </a:r>
          </a:p>
          <a:p>
            <a:pPr marL="0" lvl="0" indent="0" algn="l" rtl="0">
              <a:lnSpc>
                <a:spcPct val="90000"/>
              </a:lnSpc>
              <a:spcBef>
                <a:spcPts val="0"/>
              </a:spcBef>
              <a:spcAft>
                <a:spcPts val="0"/>
              </a:spcAft>
              <a:buClr>
                <a:schemeClr val="lt1"/>
              </a:buClr>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6">
            <a:hlinkClick r:id="" action="ppaction://media"/>
            <a:extLst>
              <a:ext uri="{FF2B5EF4-FFF2-40B4-BE49-F238E27FC236}">
                <a16:creationId xmlns:a16="http://schemas.microsoft.com/office/drawing/2014/main" id="{C6F6F660-60EE-DA32-E33D-5A5484EB33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200900" y="102176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214"/>
    </mc:Choice>
    <mc:Fallback>
      <p:transition spd="slow" advTm="31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86231" y="50809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BENEFITS</a:t>
            </a:r>
            <a:endParaRPr dirty="0"/>
          </a:p>
        </p:txBody>
      </p:sp>
      <p:sp>
        <p:nvSpPr>
          <p:cNvPr id="217" name="Google Shape;217;p11"/>
          <p:cNvSpPr txBox="1">
            <a:spLocks noGrp="1"/>
          </p:cNvSpPr>
          <p:nvPr>
            <p:ph type="body" idx="1"/>
          </p:nvPr>
        </p:nvSpPr>
        <p:spPr>
          <a:xfrm>
            <a:off x="-9369" y="2194560"/>
            <a:ext cx="11506200" cy="4663440"/>
          </a:xfrm>
          <a:prstGeom prst="rect">
            <a:avLst/>
          </a:prstGeom>
          <a:noFill/>
          <a:ln>
            <a:noFill/>
          </a:ln>
        </p:spPr>
        <p:txBody>
          <a:bodyPr spcFirstLastPara="1" wrap="square" lIns="91425" tIns="45700" rIns="91425" bIns="45700" anchor="t" anchorCtr="0">
            <a:noAutofit/>
          </a:bodyPr>
          <a:lstStyle/>
          <a:p>
            <a:pPr marL="114300" indent="0">
              <a:buNone/>
            </a:pPr>
            <a:r>
              <a:rPr lang="en-US" sz="1800" dirty="0"/>
              <a:t>The benefits of acting immediately include the swift resolution of vulnerabilities, significantly reducing the window of opportunity for potential attackers to exploit weaknesses in the system. By implementing security measures right away, the organization can strengthen its overall security posture, effectively protecting sensitive data and critical systems from breaches. Immediate action also ensures compliance with regulatory requirements, helping the organization avoid costly fines and legal issues associated with non-compliance. Furthermore, addressing issues early can lead to long-term savings by preventing more significant problems down the line, which could require expensive repairs or lead to substantial losses if a breach occurs.</a:t>
            </a:r>
          </a:p>
          <a:p>
            <a:pPr marL="114300" indent="0">
              <a:buNone/>
            </a:pPr>
            <a:r>
              <a:rPr lang="en-US" sz="1800" dirty="0"/>
              <a:t>Alternatively, the benefits of waiting involve the opportunity for thorough planning, allowing for a more detailed and careful approach to the implementation process. This extra time can lead to smoother transitions and fewer disruptions to ongoing operations. Waiting also allows for more strategic resource allocation, ensuring that all necessary tools and personnel are in place before making significant changes. Additionally, by delaying, the organization may have the chance to observe emerging trends or technologies that could offer better or more cost-effective solutions, making the eventual implementation even more successful. Finally, a more gradual approach to changes could reduce the immediate impact on operations, providing a controlled and manageable transition that minimizes risks and ensures stability.</a:t>
            </a:r>
          </a:p>
          <a:p>
            <a:pPr marL="0" indent="0">
              <a:spcBef>
                <a:spcPts val="0"/>
              </a:spcBef>
              <a:buSzPts val="2000"/>
              <a:buNone/>
            </a:pPr>
            <a:endParaRPr sz="1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7">
            <a:hlinkClick r:id="" action="ppaction://media"/>
            <a:extLst>
              <a:ext uri="{FF2B5EF4-FFF2-40B4-BE49-F238E27FC236}">
                <a16:creationId xmlns:a16="http://schemas.microsoft.com/office/drawing/2014/main" id="{87EBBA69-F878-7EA3-DBE9-22435D7E418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491046" y="849805"/>
            <a:ext cx="609600" cy="609600"/>
          </a:xfrm>
          <a:prstGeom prst="rect">
            <a:avLst/>
          </a:prstGeom>
        </p:spPr>
      </p:pic>
    </p:spTree>
    <p:custDataLst>
      <p:tags r:id="rId1"/>
    </p:custDataLst>
    <p:extLst>
      <p:ext uri="{BB962C8B-B14F-4D97-AF65-F5344CB8AC3E}">
        <p14:creationId xmlns:p14="http://schemas.microsoft.com/office/powerpoint/2010/main" val="3756554062"/>
      </p:ext>
    </p:extLst>
  </p:cSld>
  <p:clrMapOvr>
    <a:masterClrMapping/>
  </p:clrMapOvr>
  <mc:AlternateContent xmlns:mc="http://schemas.openxmlformats.org/markup-compatibility/2006">
    <mc:Choice xmlns:p14="http://schemas.microsoft.com/office/powerpoint/2010/main" Requires="p14">
      <p:transition spd="slow" p14:dur="2000" advTm="25962"/>
    </mc:Choice>
    <mc:Fallback>
      <p:transition spd="slow" advTm="2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19987" y="2057400"/>
            <a:ext cx="11317574" cy="4800599"/>
          </a:xfrm>
          <a:prstGeom prst="rect">
            <a:avLst/>
          </a:prstGeom>
          <a:noFill/>
          <a:ln>
            <a:noFill/>
          </a:ln>
        </p:spPr>
        <p:txBody>
          <a:bodyPr spcFirstLastPara="1" wrap="square" lIns="91425" tIns="45700" rIns="91425" bIns="45700" anchor="t" anchorCtr="0">
            <a:noAutofit/>
          </a:bodyPr>
          <a:lstStyle/>
          <a:p>
            <a:pPr marL="114300" indent="0">
              <a:buNone/>
            </a:pPr>
            <a:r>
              <a:rPr lang="en-US" sz="1600" dirty="0"/>
              <a:t>To address the identified gaps and enhance the overall security posture, several key standards and practices should be adopted. First, the organization should adopt the </a:t>
            </a:r>
            <a:r>
              <a:rPr lang="en-US" sz="1600" b="1" dirty="0"/>
              <a:t>NIST Cybersecurity Framework</a:t>
            </a:r>
            <a:r>
              <a:rPr lang="en-US" sz="1600" dirty="0"/>
              <a:t> as it provides a robust structure for managing and reducing cybersecurity risks. This framework emphasizes the importance of continuous monitoring, risk assessment, and incident response, directly addressing the current gaps in our policy. By implementing NIST, the organization can ensure that security practices are aligned with industry best standards, allowing for proactive risk management.</a:t>
            </a:r>
          </a:p>
          <a:p>
            <a:pPr marL="114300" indent="0">
              <a:buNone/>
            </a:pPr>
            <a:r>
              <a:rPr lang="en-US" sz="1600" dirty="0"/>
              <a:t>Another critical recommendation is to implement </a:t>
            </a:r>
            <a:r>
              <a:rPr lang="en-US" sz="1600" b="1" dirty="0"/>
              <a:t>ISO/IEC 27001</a:t>
            </a:r>
            <a:r>
              <a:rPr lang="en-US" sz="1600" dirty="0"/>
              <a:t> standards, which offer a systematic approach to managing information security. These standards will help formalize the management of security processes across the organization, covering all aspects from asset management to incident response. The adoption of ISO/IEC 27001 would ensure that our security measures are not only comprehensive but also consistent across all departments.</a:t>
            </a:r>
          </a:p>
          <a:p>
            <a:pPr marL="114300" indent="0">
              <a:buNone/>
            </a:pPr>
            <a:r>
              <a:rPr lang="en-US" sz="1600" dirty="0"/>
              <a:t>Additionally, the security policy should mandate </a:t>
            </a:r>
            <a:r>
              <a:rPr lang="en-US" sz="1600" b="1" dirty="0"/>
              <a:t>regular security awareness training</a:t>
            </a:r>
            <a:r>
              <a:rPr lang="en-US" sz="1600" dirty="0"/>
              <a:t> for all employees. This training should be ongoing, focusing on the latest threats, such as phishing and social engineering, and best practices for maintaining security. Given that human error is a significant factor in many breaches, educating employees will be crucial in preventing future security incidents.</a:t>
            </a:r>
          </a:p>
          <a:p>
            <a:pPr marL="114300" indent="0">
              <a:buNone/>
            </a:pPr>
            <a:r>
              <a:rPr lang="en-US" sz="1600" dirty="0"/>
              <a:t>Finally, the organization should integrate </a:t>
            </a:r>
            <a:r>
              <a:rPr lang="en-US" sz="1600" b="1" dirty="0"/>
              <a:t>advanced threat detection tools</a:t>
            </a:r>
            <a:r>
              <a:rPr lang="en-US" sz="1600" dirty="0"/>
              <a:t> into its continuous monitoring program. These tools can help identify and mitigate threats in real-time, reducing the window of exposure and allowing for a faster response to potential breaches. By enhancing our monitoring capabilities, we can better protect our systems against evolving threats.</a:t>
            </a:r>
          </a:p>
          <a:p>
            <a:pPr marL="0" indent="0">
              <a:spcBef>
                <a:spcPts val="0"/>
              </a:spcBef>
              <a:buNone/>
            </a:pPr>
            <a:endParaRPr sz="1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8">
            <a:hlinkClick r:id="" action="ppaction://media"/>
            <a:extLst>
              <a:ext uri="{FF2B5EF4-FFF2-40B4-BE49-F238E27FC236}">
                <a16:creationId xmlns:a16="http://schemas.microsoft.com/office/drawing/2014/main" id="{C4B1052A-48DC-0DD4-451E-412CC0F0C2F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169877" y="1143002"/>
            <a:ext cx="609600" cy="609600"/>
          </a:xfrm>
          <a:prstGeom prst="rect">
            <a:avLst/>
          </a:prstGeom>
        </p:spPr>
      </p:pic>
    </p:spTree>
    <p:custDataLst>
      <p:tags r:id="rId1"/>
    </p:custDataLst>
    <p:extLst>
      <p:ext uri="{BB962C8B-B14F-4D97-AF65-F5344CB8AC3E}">
        <p14:creationId xmlns:p14="http://schemas.microsoft.com/office/powerpoint/2010/main" val="1265357570"/>
      </p:ext>
    </p:extLst>
  </p:cSld>
  <p:clrMapOvr>
    <a:masterClrMapping/>
  </p:clrMapOvr>
  <mc:AlternateContent xmlns:mc="http://schemas.openxmlformats.org/markup-compatibility/2006">
    <mc:Choice xmlns:p14="http://schemas.microsoft.com/office/powerpoint/2010/main" Requires="p14">
      <p:transition spd="slow" p14:dur="2000" advTm="38328"/>
    </mc:Choice>
    <mc:Fallback>
      <p:transition spd="slow" advTm="38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0" y="2194560"/>
            <a:ext cx="11506200" cy="466344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 In conclusion, the gap analysis of the existing security policy revealed several areas that require immediate attention, particularly in continuous monitoring, employee training, and incident response. These gaps pose significant risks to the organization, as evidenced by real-world examples such as the Target and Equifax breaches, where inadequate monitoring and incident response led to severe consequences. By adopting the recommended standards, such as the NIST Cybersecurity Framework and ISO/IEC 27001, and enhancing employee training and threat detection, the organization can effectively close these gaps and strengthen its defenses. Moving forward, these improvements will create a more resilient security environment, ensuring that the organization is better equipped to manage current and future risks proactively. By implementing these recommendations, the organization will not only address existing vulnerabilities but also establish a foundation for ongoing security enhancement and risk management.</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9">
            <a:hlinkClick r:id="" action="ppaction://media"/>
            <a:extLst>
              <a:ext uri="{FF2B5EF4-FFF2-40B4-BE49-F238E27FC236}">
                <a16:creationId xmlns:a16="http://schemas.microsoft.com/office/drawing/2014/main" id="{D6127339-80CE-C290-72A1-B047F8FDC8F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096000" y="11060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28"/>
    </mc:Choice>
    <mc:Fallback>
      <p:transition spd="slow" advTm="33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3927423"/>
            <a:ext cx="6453257" cy="2709184"/>
          </a:xfrm>
          <a:prstGeom prst="rect">
            <a:avLst/>
          </a:prstGeom>
          <a:noFill/>
          <a:ln>
            <a:noFill/>
          </a:ln>
        </p:spPr>
      </p:pic>
      <p:sp>
        <p:nvSpPr>
          <p:cNvPr id="151" name="Google Shape;151;p3"/>
          <p:cNvSpPr txBox="1">
            <a:spLocks noGrp="1"/>
          </p:cNvSpPr>
          <p:nvPr>
            <p:ph type="title"/>
          </p:nvPr>
        </p:nvSpPr>
        <p:spPr>
          <a:xfrm>
            <a:off x="2895600"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1" y="1002383"/>
            <a:ext cx="11970674" cy="334476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solidFill>
                  <a:schemeClr val="bg1"/>
                </a:solidFill>
              </a:rPr>
              <a:t>The security policy I’ve introduced is designed to bolster our organization’s cybersecurity by adhering to the Defense in Depth (</a:t>
            </a:r>
            <a:r>
              <a:rPr lang="en-US" dirty="0" err="1">
                <a:solidFill>
                  <a:schemeClr val="bg1"/>
                </a:solidFill>
              </a:rPr>
              <a:t>DiD</a:t>
            </a:r>
            <a:r>
              <a:rPr lang="en-US" dirty="0">
                <a:solidFill>
                  <a:schemeClr val="bg1"/>
                </a:solidFill>
              </a:rPr>
              <a:t>) strategy. This policy was necessary due to the increasing complexity of threats and the need for a comprehensive, layered defense to protect our critical assets and data. By implementing this policy, we ensure that multiple security controls are in place across different layers, such as physical, network, and application security, creating a robust barrier that reduces the likelihood of successful cyber attacks. This policy supports </a:t>
            </a:r>
            <a:r>
              <a:rPr lang="en-US" dirty="0" err="1">
                <a:solidFill>
                  <a:schemeClr val="bg1"/>
                </a:solidFill>
              </a:rPr>
              <a:t>DiD</a:t>
            </a:r>
            <a:r>
              <a:rPr lang="en-US" dirty="0">
                <a:solidFill>
                  <a:schemeClr val="bg1"/>
                </a:solidFill>
              </a:rPr>
              <a:t> best practices by ensuring that if one layer is breached, others will still protect our systems, maintaining the integrity and security of our operations.</a:t>
            </a:r>
            <a:endParaRPr dirty="0">
              <a:solidFill>
                <a:schemeClr val="bg1"/>
              </a:solidFill>
            </a:endParaRPr>
          </a:p>
        </p:txBody>
      </p:sp>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2">
            <a:hlinkClick r:id="" action="ppaction://media"/>
            <a:extLst>
              <a:ext uri="{FF2B5EF4-FFF2-40B4-BE49-F238E27FC236}">
                <a16:creationId xmlns:a16="http://schemas.microsoft.com/office/drawing/2014/main" id="{1D262CE1-BDED-8317-F459-C8C2463FBA9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987091" y="392783"/>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423"/>
    </mc:Choice>
    <mc:Fallback>
      <p:transition spd="slow" advTm="44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4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r>
              <a:rPr lang="en-US" b="1" dirty="0"/>
              <a:t>National Institute of Standards and Technology (NIST).</a:t>
            </a:r>
            <a:r>
              <a:rPr lang="en-US" dirty="0"/>
              <a:t> (2018). </a:t>
            </a:r>
            <a:r>
              <a:rPr lang="en-US" i="1" dirty="0"/>
              <a:t>Framework for improving critical infrastructure cybersecurity</a:t>
            </a:r>
            <a:r>
              <a:rPr lang="en-US" dirty="0"/>
              <a:t>. </a:t>
            </a:r>
            <a:r>
              <a:rPr lang="en-US" dirty="0">
                <a:hlinkClick r:id="rId6"/>
              </a:rPr>
              <a:t>https://nvlpubs.nist.gov/nistpubs/CSWP/NIST.CSWP.04162018.pdf</a:t>
            </a:r>
            <a:endParaRPr lang="en-US" dirty="0"/>
          </a:p>
          <a:p>
            <a:r>
              <a:rPr lang="en-US" b="1" dirty="0"/>
              <a:t>International Organization for Standardization (ISO).</a:t>
            </a:r>
            <a:r>
              <a:rPr lang="en-US" dirty="0"/>
              <a:t> (2013). </a:t>
            </a:r>
            <a:r>
              <a:rPr lang="en-US" i="1" dirty="0"/>
              <a:t>Information technology – Security techniques – Information security management systems – Requirements (ISO/IEC 27001:2013)</a:t>
            </a:r>
            <a:r>
              <a:rPr lang="en-US" dirty="0"/>
              <a:t>. </a:t>
            </a:r>
            <a:r>
              <a:rPr lang="en-US" dirty="0">
                <a:hlinkClick r:id="rId7"/>
              </a:rPr>
              <a:t>https://www.iso.org/standard/54534.html</a:t>
            </a:r>
            <a:r>
              <a:rPr lang="en-US" dirty="0"/>
              <a:t> </a:t>
            </a:r>
          </a:p>
          <a:p>
            <a:r>
              <a:rPr lang="en-US" b="1" dirty="0"/>
              <a:t>Federal Trade Commission (FTC).</a:t>
            </a:r>
            <a:r>
              <a:rPr lang="en-US" dirty="0"/>
              <a:t> (2014). </a:t>
            </a:r>
            <a:r>
              <a:rPr lang="en-US" i="1" dirty="0"/>
              <a:t>Privacy and data security update 2014</a:t>
            </a:r>
            <a:r>
              <a:rPr lang="en-US" dirty="0"/>
              <a:t>. </a:t>
            </a:r>
            <a:r>
              <a:rPr lang="en-US" dirty="0">
                <a:hlinkClick r:id="rId8"/>
              </a:rPr>
              <a:t>https://www.ftc.gov/reports/privacy-data-security-update-2014</a:t>
            </a:r>
            <a:r>
              <a:rPr lang="en-US" dirty="0"/>
              <a:t> </a:t>
            </a:r>
          </a:p>
          <a:p>
            <a:r>
              <a:rPr lang="en-US" b="1" dirty="0"/>
              <a:t>Symantec Corporation.</a:t>
            </a:r>
            <a:r>
              <a:rPr lang="en-US" dirty="0"/>
              <a:t> (2014). </a:t>
            </a:r>
            <a:r>
              <a:rPr lang="en-US" i="1" dirty="0"/>
              <a:t>Internet security threat report 2014</a:t>
            </a:r>
            <a:r>
              <a:rPr lang="en-US" dirty="0"/>
              <a:t>. </a:t>
            </a:r>
            <a:r>
              <a:rPr lang="en-US" dirty="0">
                <a:hlinkClick r:id="rId9"/>
              </a:rPr>
              <a:t>https://docs.broadcom.com/doc/istr-19-2014-en</a:t>
            </a:r>
            <a:r>
              <a:rPr lang="en-US" dirty="0"/>
              <a:t> </a:t>
            </a:r>
          </a:p>
          <a:p>
            <a:r>
              <a:rPr lang="en-US" b="1" dirty="0" err="1"/>
              <a:t>Ponemon</a:t>
            </a:r>
            <a:r>
              <a:rPr lang="en-US" b="1" dirty="0"/>
              <a:t> Institute.</a:t>
            </a:r>
            <a:r>
              <a:rPr lang="en-US" dirty="0"/>
              <a:t> (2020). </a:t>
            </a:r>
            <a:r>
              <a:rPr lang="en-US" i="1" dirty="0"/>
              <a:t>Cost of a data breach report 2020</a:t>
            </a:r>
            <a:r>
              <a:rPr lang="en-US" dirty="0"/>
              <a:t>. IBM Security. </a:t>
            </a:r>
            <a:r>
              <a:rPr lang="en-US" dirty="0">
                <a:hlinkClick r:id="rId10"/>
              </a:rPr>
              <a:t>https://www.ibm.com/security/data-breach</a:t>
            </a:r>
            <a:r>
              <a:rPr lang="en-US" dirty="0"/>
              <a:t> </a:t>
            </a:r>
          </a:p>
          <a:p>
            <a:r>
              <a:rPr lang="en-US" b="1" dirty="0"/>
              <a:t>Verizon.</a:t>
            </a:r>
            <a:r>
              <a:rPr lang="en-US" dirty="0"/>
              <a:t> (2020). </a:t>
            </a:r>
            <a:r>
              <a:rPr lang="en-US" i="1" dirty="0"/>
              <a:t>Data breach investigations report 2020</a:t>
            </a:r>
            <a:r>
              <a:rPr lang="en-US" dirty="0"/>
              <a:t>. </a:t>
            </a:r>
            <a:r>
              <a:rPr lang="en-US" dirty="0">
                <a:hlinkClick r:id="rId11"/>
              </a:rPr>
              <a:t>https://enterprise.verizon.com/resources/reports/dbir/</a:t>
            </a:r>
            <a:r>
              <a:rPr lang="en-US" dirty="0"/>
              <a:t> </a:t>
            </a:r>
          </a:p>
        </p:txBody>
      </p:sp>
      <p:pic>
        <p:nvPicPr>
          <p:cNvPr id="239" name="Google Shape;239;p14" descr="Green Pace logo"/>
          <p:cNvPicPr preferRelativeResize="0"/>
          <p:nvPr/>
        </p:nvPicPr>
        <p:blipFill>
          <a:blip r:embed="rId12">
            <a:alphaModFix/>
          </a:blip>
          <a:stretch>
            <a:fillRect/>
          </a:stretch>
        </p:blipFill>
        <p:spPr>
          <a:xfrm>
            <a:off x="11084074" y="5440526"/>
            <a:ext cx="886601" cy="1149225"/>
          </a:xfrm>
          <a:prstGeom prst="rect">
            <a:avLst/>
          </a:prstGeom>
          <a:noFill/>
          <a:ln>
            <a:noFill/>
          </a:ln>
        </p:spPr>
      </p:pic>
      <p:pic>
        <p:nvPicPr>
          <p:cNvPr id="2" name="Slide 20">
            <a:hlinkClick r:id="" action="ppaction://media"/>
            <a:extLst>
              <a:ext uri="{FF2B5EF4-FFF2-40B4-BE49-F238E27FC236}">
                <a16:creationId xmlns:a16="http://schemas.microsoft.com/office/drawing/2014/main" id="{00EB4BF2-7973-815B-B99F-153015813019}"/>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6614746" y="11060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850"/>
    </mc:Choice>
    <mc:Fallback>
      <p:transition spd="slow" advTm="20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4213320589"/>
              </p:ext>
            </p:extLst>
          </p:nvPr>
        </p:nvGraphicFramePr>
        <p:xfrm>
          <a:off x="1199213" y="1828800"/>
          <a:ext cx="9807912" cy="4391305"/>
        </p:xfrm>
        <a:graphic>
          <a:graphicData uri="http://schemas.openxmlformats.org/drawingml/2006/table">
            <a:tbl>
              <a:tblPr firstRow="1" firstCol="1">
                <a:noFill/>
                <a:tableStyleId>{802198C4-3087-4945-87E3-76CBB3509B7E}</a:tableStyleId>
              </a:tblPr>
              <a:tblGrid>
                <a:gridCol w="5050621">
                  <a:extLst>
                    <a:ext uri="{9D8B030D-6E8A-4147-A177-3AD203B41FA5}">
                      <a16:colId xmlns:a16="http://schemas.microsoft.com/office/drawing/2014/main" val="20000"/>
                    </a:ext>
                  </a:extLst>
                </a:gridCol>
                <a:gridCol w="4757291">
                  <a:extLst>
                    <a:ext uri="{9D8B030D-6E8A-4147-A177-3AD203B41FA5}">
                      <a16:colId xmlns:a16="http://schemas.microsoft.com/office/drawing/2014/main" val="20001"/>
                    </a:ext>
                  </a:extLst>
                </a:gridCol>
              </a:tblGrid>
              <a:tr h="2267903">
                <a:tc>
                  <a:txBody>
                    <a:bodyPr/>
                    <a:lstStyle/>
                    <a:p>
                      <a:pPr marL="0" marR="0" lvl="0" indent="0" algn="ctr" rtl="0">
                        <a:lnSpc>
                          <a:spcPct val="100000"/>
                        </a:lnSpc>
                        <a:spcBef>
                          <a:spcPts val="0"/>
                        </a:spcBef>
                        <a:spcAft>
                          <a:spcPts val="0"/>
                        </a:spcAft>
                        <a:buClr>
                          <a:srgbClr val="000000"/>
                        </a:buClr>
                        <a:buSzPts val="3600"/>
                        <a:buFont typeface="Arial"/>
                        <a:buNone/>
                      </a:pPr>
                      <a:r>
                        <a:rPr lang="en-US" sz="1400" b="1" dirty="0"/>
                        <a:t>Unauthorized Access:</a:t>
                      </a:r>
                      <a:r>
                        <a:rPr lang="en-US" sz="1400" dirty="0"/>
                        <a:t> Due to the widespread availability of hacking tools and techniques, unauthorized access attempts are highly likely. These could involve phishing attacks, brute-force attacks, or exploiting vulnerabilities in systems to gain access to sensitive data or systems.</a:t>
                      </a:r>
                      <a:endParaRPr sz="1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b="1" dirty="0"/>
                        <a:t>DDoS Attacks:</a:t>
                      </a:r>
                      <a:r>
                        <a:rPr lang="en-US" dirty="0"/>
                        <a:t> Distributed Denial of Service attacks are a high-priority risk because they can severely disrupt services and operations, leading to downtime and potentially significant financial losses. Organizations need to prioritize defending against these attacks by implementing robust perimeter and network security measures.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123402">
                <a:tc>
                  <a:txBody>
                    <a:bodyPr/>
                    <a:lstStyle/>
                    <a:p>
                      <a:pPr marL="0" marR="0" lvl="0" indent="0" algn="ctr" rtl="0">
                        <a:lnSpc>
                          <a:spcPct val="100000"/>
                        </a:lnSpc>
                        <a:spcBef>
                          <a:spcPts val="0"/>
                        </a:spcBef>
                        <a:spcAft>
                          <a:spcPts val="0"/>
                        </a:spcAft>
                        <a:buClr>
                          <a:srgbClr val="000000"/>
                        </a:buClr>
                        <a:buSzPts val="3600"/>
                        <a:buFont typeface="Arial"/>
                        <a:buNone/>
                      </a:pPr>
                      <a:r>
                        <a:rPr lang="en-US" b="1" dirty="0"/>
                        <a:t>Malware Infections:</a:t>
                      </a:r>
                      <a:r>
                        <a:rPr lang="en-US" dirty="0"/>
                        <a:t> While still a risk, the likelihood of widespread malware infections is reduced with strong endpoint security measures, regular patching, and user awareness training. However, it remains a low-priority threat that needs to be monitored.</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b="1" dirty="0"/>
                        <a:t>Physical Security Breach:</a:t>
                      </a:r>
                      <a:r>
                        <a:rPr lang="en-US" dirty="0"/>
                        <a:t> With modern security measures like access control systems, CCTV, and alarm systems, the likelihood of a physical security breach is relatively low. However, it should not be ignored, especially in locations with critical infrastructure.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3">
            <a:hlinkClick r:id="" action="ppaction://media"/>
            <a:extLst>
              <a:ext uri="{FF2B5EF4-FFF2-40B4-BE49-F238E27FC236}">
                <a16:creationId xmlns:a16="http://schemas.microsoft.com/office/drawing/2014/main" id="{523BE041-5900-AFB9-44B2-B100333112F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260123" y="11060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635"/>
    </mc:Choice>
    <mc:Fallback>
      <p:transition spd="slow" advTm="59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6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114300" indent="0">
              <a:buNone/>
            </a:pPr>
            <a:r>
              <a:rPr lang="en-US" b="1" dirty="0"/>
              <a:t>1. Principle of Least Privilege</a:t>
            </a:r>
          </a:p>
          <a:p>
            <a:r>
              <a:rPr lang="en-US" b="1" dirty="0"/>
              <a:t>Coding Standards:</a:t>
            </a:r>
            <a:endParaRPr lang="en-US" dirty="0"/>
          </a:p>
          <a:p>
            <a:pPr marL="800100" lvl="1"/>
            <a:r>
              <a:rPr lang="en-US" dirty="0"/>
              <a:t>Ensure that code only requests and uses the minimal privileges necessary for its operation.</a:t>
            </a:r>
          </a:p>
          <a:p>
            <a:pPr marL="800100" lvl="1"/>
            <a:r>
              <a:rPr lang="en-US" dirty="0"/>
              <a:t>Avoid hardcoding credentials or sensitive information in the codebase.</a:t>
            </a:r>
          </a:p>
          <a:p>
            <a:pPr marL="800100" lvl="1"/>
            <a:r>
              <a:rPr lang="en-US" dirty="0"/>
              <a:t>Implement role-based access control (RBAC) within the application.</a:t>
            </a:r>
          </a:p>
          <a:p>
            <a:pPr marL="114300" indent="0">
              <a:buNone/>
            </a:pPr>
            <a:r>
              <a:rPr lang="en-US" b="1" dirty="0"/>
              <a:t>2. Input Validation</a:t>
            </a:r>
          </a:p>
          <a:p>
            <a:r>
              <a:rPr lang="en-US" b="1" dirty="0"/>
              <a:t>Coding Standards:</a:t>
            </a:r>
            <a:endParaRPr lang="en-US" dirty="0"/>
          </a:p>
          <a:p>
            <a:pPr marL="800100" lvl="1"/>
            <a:r>
              <a:rPr lang="en-US" dirty="0"/>
              <a:t>Validate all inputs from untrusted sources (e.g., users, external systems).</a:t>
            </a:r>
          </a:p>
          <a:p>
            <a:pPr marL="800100" lvl="1"/>
            <a:r>
              <a:rPr lang="en-US" dirty="0"/>
              <a:t>Use whitelist validation over blacklist validation where possible.</a:t>
            </a:r>
          </a:p>
          <a:p>
            <a:pPr marL="800100" lvl="1"/>
            <a:r>
              <a:rPr lang="en-US" dirty="0"/>
              <a:t>Implement proper encoding or escaping techniques for inputs that could be executed as code (e.g., SQL, HTML).</a:t>
            </a:r>
          </a:p>
          <a:p>
            <a:pPr marL="114300" indent="0">
              <a:buNone/>
            </a:pPr>
            <a:r>
              <a:rPr lang="en-US" b="1" dirty="0"/>
              <a:t>3. Fail Securely</a:t>
            </a:r>
          </a:p>
          <a:p>
            <a:r>
              <a:rPr lang="en-US" b="1" dirty="0"/>
              <a:t>Coding Standards:</a:t>
            </a:r>
            <a:endParaRPr lang="en-US" dirty="0"/>
          </a:p>
          <a:p>
            <a:pPr marL="800100" lvl="1"/>
            <a:r>
              <a:rPr lang="en-US" dirty="0"/>
              <a:t>Ensure that applications fail securely by returning safe error messages and not exposing stack traces or sensitive information.</a:t>
            </a:r>
          </a:p>
          <a:p>
            <a:pPr marL="800100" lvl="1"/>
            <a:r>
              <a:rPr lang="en-US" dirty="0"/>
              <a:t>Implement logging mechanisms to capture the nature of the failure without exposing sensitive data.</a:t>
            </a:r>
          </a:p>
          <a:p>
            <a:pPr marL="800100" lvl="1"/>
            <a:r>
              <a:rPr lang="en-US" dirty="0"/>
              <a:t>Always use secure defaults and never assume default configurations are safe.</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4">
            <a:hlinkClick r:id="" action="ppaction://media"/>
            <a:extLst>
              <a:ext uri="{FF2B5EF4-FFF2-40B4-BE49-F238E27FC236}">
                <a16:creationId xmlns:a16="http://schemas.microsoft.com/office/drawing/2014/main" id="{993DCB83-52B8-DA28-67AD-6FA655605C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494584" y="11060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179"/>
    </mc:Choice>
    <mc:Fallback>
      <p:transition spd="slow" advTm="48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 CONTINUED</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b="1" dirty="0"/>
              <a:t>4. Authentication and Password Management</a:t>
            </a:r>
          </a:p>
          <a:p>
            <a:r>
              <a:rPr lang="en-US" b="1" dirty="0"/>
              <a:t>Coding Standards:</a:t>
            </a:r>
            <a:endParaRPr lang="en-US" dirty="0"/>
          </a:p>
          <a:p>
            <a:pPr marL="800100" lvl="1"/>
            <a:r>
              <a:rPr lang="en-US" dirty="0"/>
              <a:t>Implement strong password policies (e.g., minimum length, complexity requirements).</a:t>
            </a:r>
          </a:p>
          <a:p>
            <a:pPr marL="800100" lvl="1"/>
            <a:r>
              <a:rPr lang="en-US" dirty="0"/>
              <a:t>Store passwords using strong cryptographic hash functions with salt (e.g., </a:t>
            </a:r>
            <a:r>
              <a:rPr lang="en-US" dirty="0" err="1"/>
              <a:t>bcrypt</a:t>
            </a:r>
            <a:r>
              <a:rPr lang="en-US" dirty="0"/>
              <a:t>, PBKDF2).</a:t>
            </a:r>
          </a:p>
          <a:p>
            <a:pPr marL="800100" lvl="1"/>
            <a:r>
              <a:rPr lang="en-US" dirty="0"/>
              <a:t>Enforce multi-factor authentication (MFA) where appropriate.</a:t>
            </a:r>
          </a:p>
          <a:p>
            <a:pPr marL="114300" indent="0">
              <a:buNone/>
            </a:pPr>
            <a:r>
              <a:rPr lang="en-US" b="1" dirty="0"/>
              <a:t>5. Access Control</a:t>
            </a:r>
          </a:p>
          <a:p>
            <a:r>
              <a:rPr lang="en-US" b="1" dirty="0"/>
              <a:t>Coding Standards:</a:t>
            </a:r>
            <a:endParaRPr lang="en-US" dirty="0"/>
          </a:p>
          <a:p>
            <a:pPr marL="800100" lvl="1"/>
            <a:r>
              <a:rPr lang="en-US" dirty="0"/>
              <a:t>Implement access controls that are consistent and thorough (e.g., RBAC, ABAC).</a:t>
            </a:r>
          </a:p>
          <a:p>
            <a:pPr marL="800100" lvl="1"/>
            <a:r>
              <a:rPr lang="en-US" dirty="0"/>
              <a:t>Ensure that session management follows best practices, such as secure cookie flags and session timeouts.</a:t>
            </a:r>
          </a:p>
          <a:p>
            <a:pPr marL="800100" lvl="1"/>
            <a:r>
              <a:rPr lang="en-US" dirty="0"/>
              <a:t>Avoid using "hidden" fields or URLs as a means to control access.</a:t>
            </a:r>
          </a:p>
          <a:p>
            <a:pPr marL="0" lvl="0" indent="0" algn="l" rtl="0">
              <a:lnSpc>
                <a:spcPct val="90000"/>
              </a:lnSpc>
              <a:spcBef>
                <a:spcPts val="0"/>
              </a:spcBef>
              <a:spcAft>
                <a:spcPts val="0"/>
              </a:spcAft>
              <a:buClr>
                <a:schemeClr val="lt1"/>
              </a:buClr>
              <a:buSzPts val="2200"/>
              <a:buNone/>
            </a:pPr>
            <a:endParaRPr sz="1400" dirty="0"/>
          </a:p>
        </p:txBody>
      </p:sp>
      <p:pic>
        <p:nvPicPr>
          <p:cNvPr id="169" name="Google Shape;169;p5"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3777304756"/>
      </p:ext>
    </p:extLst>
  </p:cSld>
  <p:clrMapOvr>
    <a:masterClrMapping/>
  </p:clrMapOvr>
  <mc:AlternateContent xmlns:mc="http://schemas.openxmlformats.org/markup-compatibility/2006">
    <mc:Choice xmlns:p14="http://schemas.microsoft.com/office/powerpoint/2010/main" Requires="p14">
      <p:transition spd="slow" p14:dur="2000" advTm="48900"/>
    </mc:Choice>
    <mc:Fallback>
      <p:transition spd="slow" advTm="489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 CONTINUED</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114300" indent="0">
              <a:buNone/>
            </a:pPr>
            <a:r>
              <a:rPr lang="en-US" b="1" dirty="0"/>
              <a:t>6. Cryptographic Practices</a:t>
            </a:r>
          </a:p>
          <a:p>
            <a:r>
              <a:rPr lang="en-US" b="1" dirty="0"/>
              <a:t>Coding Standards:</a:t>
            </a:r>
            <a:endParaRPr lang="en-US" dirty="0"/>
          </a:p>
          <a:p>
            <a:pPr marL="800100" lvl="1"/>
            <a:r>
              <a:rPr lang="en-US" dirty="0"/>
              <a:t>Use approved cryptographic algorithms (e.g., AES, RSA) and libraries.</a:t>
            </a:r>
          </a:p>
          <a:p>
            <a:pPr marL="800100" lvl="1"/>
            <a:r>
              <a:rPr lang="en-US" dirty="0"/>
              <a:t>Avoid creating custom cryptographic algorithms.</a:t>
            </a:r>
          </a:p>
          <a:p>
            <a:pPr marL="800100" lvl="1"/>
            <a:r>
              <a:rPr lang="en-US" dirty="0"/>
              <a:t>Ensure that cryptographic keys are securely generated, stored, and rotated regularly.</a:t>
            </a:r>
          </a:p>
          <a:p>
            <a:pPr marL="114300" indent="0">
              <a:buNone/>
            </a:pPr>
            <a:r>
              <a:rPr lang="en-US" b="1" dirty="0"/>
              <a:t>7. Error Handling and Logging</a:t>
            </a:r>
          </a:p>
          <a:p>
            <a:r>
              <a:rPr lang="en-US" b="1" dirty="0"/>
              <a:t>Coding Standards:</a:t>
            </a:r>
            <a:endParaRPr lang="en-US" dirty="0"/>
          </a:p>
          <a:p>
            <a:pPr marL="800100" lvl="1"/>
            <a:r>
              <a:rPr lang="en-US" dirty="0"/>
              <a:t>Log security-relevant events (e.g., failed logins, access control violations) but avoid logging sensitive information.</a:t>
            </a:r>
          </a:p>
          <a:p>
            <a:pPr marL="800100" lvl="1"/>
            <a:r>
              <a:rPr lang="en-US" dirty="0"/>
              <a:t>Handle exceptions properly by catching, logging, and managing errors without exposing internal details.</a:t>
            </a:r>
          </a:p>
          <a:p>
            <a:pPr marL="800100" lvl="1"/>
            <a:r>
              <a:rPr lang="en-US" dirty="0"/>
              <a:t>Implement a centralized logging system that is monitored and maintained.</a:t>
            </a:r>
          </a:p>
          <a:p>
            <a:pPr marL="114300" indent="0">
              <a:buNone/>
            </a:pPr>
            <a:r>
              <a:rPr lang="en-US" b="1" dirty="0"/>
              <a:t>8. Session Management</a:t>
            </a:r>
          </a:p>
          <a:p>
            <a:r>
              <a:rPr lang="en-US" b="1" dirty="0"/>
              <a:t>Coding Standards:</a:t>
            </a:r>
            <a:endParaRPr lang="en-US" dirty="0"/>
          </a:p>
          <a:p>
            <a:pPr marL="800100" lvl="1"/>
            <a:r>
              <a:rPr lang="en-US" dirty="0"/>
              <a:t>Ensure that session tokens are properly secured, using secure cookies and HTTPS.</a:t>
            </a:r>
          </a:p>
          <a:p>
            <a:pPr marL="800100" lvl="1"/>
            <a:r>
              <a:rPr lang="en-US" dirty="0"/>
              <a:t>Invalidate sessions upon logout or after a period of inactivity.</a:t>
            </a:r>
          </a:p>
          <a:p>
            <a:pPr marL="800100" lvl="1"/>
            <a:r>
              <a:rPr lang="en-US" dirty="0"/>
              <a:t>Regenerate session tokens after a successful authentication or privilege level change.</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5">
            <a:hlinkClick r:id="" action="ppaction://media"/>
            <a:extLst>
              <a:ext uri="{FF2B5EF4-FFF2-40B4-BE49-F238E27FC236}">
                <a16:creationId xmlns:a16="http://schemas.microsoft.com/office/drawing/2014/main" id="{FCEA778C-3FB3-2736-BEA9-5007411A1A5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833445" y="1106087"/>
            <a:ext cx="609600" cy="609600"/>
          </a:xfrm>
          <a:prstGeom prst="rect">
            <a:avLst/>
          </a:prstGeom>
        </p:spPr>
      </p:pic>
    </p:spTree>
    <p:custDataLst>
      <p:tags r:id="rId1"/>
    </p:custDataLst>
    <p:extLst>
      <p:ext uri="{BB962C8B-B14F-4D97-AF65-F5344CB8AC3E}">
        <p14:creationId xmlns:p14="http://schemas.microsoft.com/office/powerpoint/2010/main" val="163736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 ENDING</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b="1" dirty="0"/>
              <a:t>9. Data Protection</a:t>
            </a:r>
          </a:p>
          <a:p>
            <a:r>
              <a:rPr lang="en-US" b="1" dirty="0"/>
              <a:t>Coding Standards:</a:t>
            </a:r>
            <a:endParaRPr lang="en-US" dirty="0"/>
          </a:p>
          <a:p>
            <a:pPr marL="800100" lvl="1"/>
            <a:r>
              <a:rPr lang="en-US" dirty="0"/>
              <a:t>Encrypt sensitive data both at rest and in transit.</a:t>
            </a:r>
          </a:p>
          <a:p>
            <a:pPr marL="800100" lvl="1"/>
            <a:r>
              <a:rPr lang="en-US" dirty="0"/>
              <a:t>Implement proper access controls to ensure data integrity and confidentiality.</a:t>
            </a:r>
          </a:p>
          <a:p>
            <a:pPr marL="800100" lvl="1"/>
            <a:r>
              <a:rPr lang="en-US" dirty="0"/>
              <a:t>Apply proper data sanitization techniques before storing or processing user data.</a:t>
            </a:r>
          </a:p>
          <a:p>
            <a:pPr marL="114300" indent="0">
              <a:buNone/>
            </a:pPr>
            <a:r>
              <a:rPr lang="en-US" b="1" dirty="0"/>
              <a:t>10. Secure Dependencies Management</a:t>
            </a:r>
          </a:p>
          <a:p>
            <a:r>
              <a:rPr lang="en-US" b="1" dirty="0"/>
              <a:t>Coding Standards:</a:t>
            </a:r>
            <a:endParaRPr lang="en-US" dirty="0"/>
          </a:p>
          <a:p>
            <a:pPr marL="800100" lvl="1"/>
            <a:r>
              <a:rPr lang="en-US" dirty="0"/>
              <a:t>Use trusted and regularly updated third-party libraries.</a:t>
            </a:r>
          </a:p>
          <a:p>
            <a:pPr marL="800100" lvl="1"/>
            <a:r>
              <a:rPr lang="en-US" dirty="0"/>
              <a:t>Implement dependency checks and vulnerability scanning tools to identify outdated or vulnerable libraries.</a:t>
            </a:r>
          </a:p>
          <a:p>
            <a:pPr marL="800100" lvl="1"/>
            <a:r>
              <a:rPr lang="en-US" dirty="0"/>
              <a:t>Maintain an inventory of all dependencies and their versions.</a:t>
            </a:r>
          </a:p>
          <a:p>
            <a:pPr marL="228600" lvl="0" indent="-228600" algn="l" rtl="0">
              <a:lnSpc>
                <a:spcPct val="90000"/>
              </a:lnSpc>
              <a:spcBef>
                <a:spcPts val="0"/>
              </a:spcBef>
              <a:spcAft>
                <a:spcPts val="0"/>
              </a:spcAft>
              <a:buClr>
                <a:schemeClr val="lt1"/>
              </a:buClr>
              <a:buSzPts val="2200"/>
              <a:buChar char="•"/>
            </a:pPr>
            <a:endParaRPr sz="1400" dirty="0"/>
          </a:p>
        </p:txBody>
      </p:sp>
      <p:pic>
        <p:nvPicPr>
          <p:cNvPr id="169" name="Google Shape;169;p5"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862507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dirty="0"/>
              <a:t>List of 10 Coding Standards in Priority Order</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FF1CF520-723F-1AE7-02BE-10D6C5101F3F}"/>
              </a:ext>
            </a:extLst>
          </p:cNvPr>
          <p:cNvGraphicFramePr>
            <a:graphicFrameLocks noGrp="1"/>
          </p:cNvGraphicFramePr>
          <p:nvPr>
            <p:extLst>
              <p:ext uri="{D42A27DB-BD31-4B8C-83A1-F6EECF244321}">
                <p14:modId xmlns:p14="http://schemas.microsoft.com/office/powerpoint/2010/main" val="1512243906"/>
              </p:ext>
            </p:extLst>
          </p:nvPr>
        </p:nvGraphicFramePr>
        <p:xfrm>
          <a:off x="982689" y="2772147"/>
          <a:ext cx="7917180" cy="2001520"/>
        </p:xfrm>
        <a:graphic>
          <a:graphicData uri="http://schemas.openxmlformats.org/drawingml/2006/table">
            <a:tbl>
              <a:tblPr firstRow="1" bandRow="1">
                <a:tableStyleId>{802198C4-3087-4945-87E3-76CBB3509B7E}</a:tableStyleId>
              </a:tblPr>
              <a:tblGrid>
                <a:gridCol w="3853180">
                  <a:extLst>
                    <a:ext uri="{9D8B030D-6E8A-4147-A177-3AD203B41FA5}">
                      <a16:colId xmlns:a16="http://schemas.microsoft.com/office/drawing/2014/main" val="4233627866"/>
                    </a:ext>
                  </a:extLst>
                </a:gridCol>
                <a:gridCol w="4064000">
                  <a:extLst>
                    <a:ext uri="{9D8B030D-6E8A-4147-A177-3AD203B41FA5}">
                      <a16:colId xmlns:a16="http://schemas.microsoft.com/office/drawing/2014/main" val="4167778998"/>
                    </a:ext>
                  </a:extLst>
                </a:gridCol>
              </a:tblGrid>
              <a:tr h="370840">
                <a:tc>
                  <a:txBody>
                    <a:bodyPr/>
                    <a:lstStyle/>
                    <a:p>
                      <a:pPr marL="0" indent="0">
                        <a:buFont typeface="+mj-lt"/>
                        <a:buNone/>
                      </a:pPr>
                      <a:r>
                        <a:rPr lang="en-US" b="0" dirty="0">
                          <a:solidFill>
                            <a:schemeClr val="bg1"/>
                          </a:solidFill>
                          <a:latin typeface="Century Gothic" panose="020B0502020202020204" pitchFamily="34" charset="0"/>
                        </a:rPr>
                        <a:t>1. Input Validation</a:t>
                      </a:r>
                    </a:p>
                  </a:txBody>
                  <a:tcPr/>
                </a:tc>
                <a:tc>
                  <a:txBody>
                    <a:bodyPr/>
                    <a:lstStyle/>
                    <a:p>
                      <a:pPr marL="0" indent="0">
                        <a:buFont typeface="+mj-lt"/>
                        <a:buNone/>
                      </a:pPr>
                      <a:r>
                        <a:rPr lang="en-US" b="0" dirty="0">
                          <a:solidFill>
                            <a:schemeClr val="bg1"/>
                          </a:solidFill>
                          <a:latin typeface="Century Gothic" panose="020B0502020202020204" pitchFamily="34" charset="0"/>
                        </a:rPr>
                        <a:t>6. Session Management</a:t>
                      </a:r>
                    </a:p>
                  </a:txBody>
                  <a:tcPr/>
                </a:tc>
                <a:extLst>
                  <a:ext uri="{0D108BD9-81ED-4DB2-BD59-A6C34878D82A}">
                    <a16:rowId xmlns:a16="http://schemas.microsoft.com/office/drawing/2014/main" val="2247008604"/>
                  </a:ext>
                </a:extLst>
              </a:tr>
              <a:tr h="370840">
                <a:tc>
                  <a:txBody>
                    <a:bodyPr/>
                    <a:lstStyle/>
                    <a:p>
                      <a:pPr marL="0" indent="0">
                        <a:buFont typeface="+mj-lt"/>
                        <a:buNone/>
                      </a:pPr>
                      <a:r>
                        <a:rPr lang="en-US" b="0" dirty="0">
                          <a:solidFill>
                            <a:schemeClr val="bg1"/>
                          </a:solidFill>
                          <a:latin typeface="Century Gothic" panose="020B0502020202020204" pitchFamily="34" charset="0"/>
                        </a:rPr>
                        <a:t>2. Authentication and Password Management</a:t>
                      </a:r>
                    </a:p>
                  </a:txBody>
                  <a:tcPr/>
                </a:tc>
                <a:tc>
                  <a:txBody>
                    <a:bodyPr/>
                    <a:lstStyle/>
                    <a:p>
                      <a:pPr marL="0" indent="0">
                        <a:buFont typeface="+mj-lt"/>
                        <a:buNone/>
                      </a:pPr>
                      <a:r>
                        <a:rPr lang="en-US" b="0" dirty="0">
                          <a:solidFill>
                            <a:schemeClr val="bg1"/>
                          </a:solidFill>
                          <a:latin typeface="Century Gothic" panose="020B0502020202020204" pitchFamily="34" charset="0"/>
                        </a:rPr>
                        <a:t>7. Error Handling and Logging</a:t>
                      </a:r>
                    </a:p>
                  </a:txBody>
                  <a:tcPr/>
                </a:tc>
                <a:extLst>
                  <a:ext uri="{0D108BD9-81ED-4DB2-BD59-A6C34878D82A}">
                    <a16:rowId xmlns:a16="http://schemas.microsoft.com/office/drawing/2014/main" val="4078990467"/>
                  </a:ext>
                </a:extLst>
              </a:tr>
              <a:tr h="370840">
                <a:tc>
                  <a:txBody>
                    <a:bodyPr/>
                    <a:lstStyle/>
                    <a:p>
                      <a:pPr marL="0" indent="0">
                        <a:buFont typeface="+mj-lt"/>
                        <a:buNone/>
                      </a:pPr>
                      <a:r>
                        <a:rPr lang="en-US" b="0" dirty="0">
                          <a:solidFill>
                            <a:schemeClr val="bg1"/>
                          </a:solidFill>
                          <a:latin typeface="Century Gothic" panose="020B0502020202020204" pitchFamily="34" charset="0"/>
                        </a:rPr>
                        <a:t>3. Access Control</a:t>
                      </a:r>
                    </a:p>
                  </a:txBody>
                  <a:tcPr/>
                </a:tc>
                <a:tc>
                  <a:txBody>
                    <a:bodyPr/>
                    <a:lstStyle/>
                    <a:p>
                      <a:pPr marL="0" indent="0">
                        <a:buFont typeface="+mj-lt"/>
                        <a:buNone/>
                      </a:pPr>
                      <a:r>
                        <a:rPr lang="en-US" b="0" dirty="0">
                          <a:solidFill>
                            <a:schemeClr val="bg1"/>
                          </a:solidFill>
                          <a:latin typeface="Century Gothic" panose="020B0502020202020204" pitchFamily="34" charset="0"/>
                        </a:rPr>
                        <a:t>8. Secure Dependencies Management</a:t>
                      </a:r>
                    </a:p>
                  </a:txBody>
                  <a:tcPr/>
                </a:tc>
                <a:extLst>
                  <a:ext uri="{0D108BD9-81ED-4DB2-BD59-A6C34878D82A}">
                    <a16:rowId xmlns:a16="http://schemas.microsoft.com/office/drawing/2014/main" val="3385075396"/>
                  </a:ext>
                </a:extLst>
              </a:tr>
              <a:tr h="370840">
                <a:tc>
                  <a:txBody>
                    <a:bodyPr/>
                    <a:lstStyle/>
                    <a:p>
                      <a:pPr marL="0" indent="0">
                        <a:buFont typeface="+mj-lt"/>
                        <a:buNone/>
                      </a:pPr>
                      <a:r>
                        <a:rPr lang="en-US" b="0" dirty="0">
                          <a:solidFill>
                            <a:schemeClr val="bg1"/>
                          </a:solidFill>
                          <a:latin typeface="Century Gothic" panose="020B0502020202020204" pitchFamily="34" charset="0"/>
                        </a:rPr>
                        <a:t>4. Cryptographic Practices</a:t>
                      </a:r>
                    </a:p>
                  </a:txBody>
                  <a:tcPr/>
                </a:tc>
                <a:tc>
                  <a:txBody>
                    <a:bodyPr/>
                    <a:lstStyle/>
                    <a:p>
                      <a:pPr marL="0" indent="0">
                        <a:buFont typeface="+mj-lt"/>
                        <a:buNone/>
                      </a:pPr>
                      <a:r>
                        <a:rPr lang="en-US" b="0" dirty="0">
                          <a:solidFill>
                            <a:schemeClr val="bg1"/>
                          </a:solidFill>
                          <a:latin typeface="Century Gothic" panose="020B0502020202020204" pitchFamily="34" charset="0"/>
                        </a:rPr>
                        <a:t>9. Fail Securely</a:t>
                      </a:r>
                    </a:p>
                  </a:txBody>
                  <a:tcPr/>
                </a:tc>
                <a:extLst>
                  <a:ext uri="{0D108BD9-81ED-4DB2-BD59-A6C34878D82A}">
                    <a16:rowId xmlns:a16="http://schemas.microsoft.com/office/drawing/2014/main" val="2178408787"/>
                  </a:ext>
                </a:extLst>
              </a:tr>
              <a:tr h="370840">
                <a:tc>
                  <a:txBody>
                    <a:bodyPr/>
                    <a:lstStyle/>
                    <a:p>
                      <a:pPr marL="0" indent="0">
                        <a:buFont typeface="+mj-lt"/>
                        <a:buNone/>
                      </a:pPr>
                      <a:r>
                        <a:rPr lang="en-US" b="0" dirty="0">
                          <a:solidFill>
                            <a:schemeClr val="bg1"/>
                          </a:solidFill>
                          <a:latin typeface="Century Gothic" panose="020B0502020202020204" pitchFamily="34" charset="0"/>
                        </a:rPr>
                        <a:t>5. Data Protection</a:t>
                      </a:r>
                    </a:p>
                  </a:txBody>
                  <a:tcPr/>
                </a:tc>
                <a:tc>
                  <a:txBody>
                    <a:bodyPr/>
                    <a:lstStyle/>
                    <a:p>
                      <a:pPr marL="0" indent="0">
                        <a:buFont typeface="+mj-lt"/>
                        <a:buNone/>
                      </a:pPr>
                      <a:r>
                        <a:rPr lang="en-US" b="0" dirty="0">
                          <a:solidFill>
                            <a:schemeClr val="bg1"/>
                          </a:solidFill>
                          <a:latin typeface="Century Gothic" panose="020B0502020202020204" pitchFamily="34" charset="0"/>
                        </a:rPr>
                        <a:t>10. Principle of Least Privilege</a:t>
                      </a:r>
                    </a:p>
                  </a:txBody>
                  <a:tcPr/>
                </a:tc>
                <a:extLst>
                  <a:ext uri="{0D108BD9-81ED-4DB2-BD59-A6C34878D82A}">
                    <a16:rowId xmlns:a16="http://schemas.microsoft.com/office/drawing/2014/main" val="2368040518"/>
                  </a:ext>
                </a:extLst>
              </a:tr>
            </a:tbl>
          </a:graphicData>
        </a:graphic>
      </p:graphicFrame>
      <p:pic>
        <p:nvPicPr>
          <p:cNvPr id="3" name="Slide 8">
            <a:hlinkClick r:id="" action="ppaction://media"/>
            <a:extLst>
              <a:ext uri="{FF2B5EF4-FFF2-40B4-BE49-F238E27FC236}">
                <a16:creationId xmlns:a16="http://schemas.microsoft.com/office/drawing/2014/main" id="{CB59F8C1-7EA5-E0D3-FEFC-C20091EB5AF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501661" y="11060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371"/>
    </mc:Choice>
    <mc:Fallback>
      <p:transition spd="slow" advTm="52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24718"/>
            <a:ext cx="8610600" cy="915975"/>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221325" y="604470"/>
            <a:ext cx="11111239" cy="6228811"/>
          </a:xfrm>
          <a:prstGeom prst="rect">
            <a:avLst/>
          </a:prstGeom>
          <a:noFill/>
          <a:ln>
            <a:noFill/>
          </a:ln>
        </p:spPr>
        <p:txBody>
          <a:bodyPr spcFirstLastPara="1" wrap="square" lIns="91425" tIns="45700" rIns="91425" bIns="45700" anchor="t" anchorCtr="0">
            <a:noAutofit/>
          </a:bodyPr>
          <a:lstStyle/>
          <a:p>
            <a:pPr marL="0" indent="0">
              <a:spcBef>
                <a:spcPts val="0"/>
              </a:spcBef>
              <a:buSzPts val="2000"/>
              <a:buNone/>
            </a:pPr>
            <a:r>
              <a:rPr lang="en-US" sz="1300" dirty="0">
                <a:latin typeface="Century Gothic" panose="020B0502020202020204" pitchFamily="34" charset="0"/>
                <a:cs typeface="Times New Roman" panose="02020603050405020304" pitchFamily="18" charset="0"/>
              </a:rPr>
              <a:t>Reason for Priority Order of 10 Coding Standards</a:t>
            </a:r>
          </a:p>
          <a:p>
            <a:pPr marL="114300" indent="0">
              <a:buNone/>
            </a:pPr>
            <a:r>
              <a:rPr lang="en-US" sz="1300" dirty="0">
                <a:latin typeface="Century Gothic" panose="020B0502020202020204" pitchFamily="34" charset="0"/>
                <a:cs typeface="Times New Roman" panose="02020603050405020304" pitchFamily="18" charset="0"/>
              </a:rPr>
              <a:t>In prioritizing these coding standards, the focus was on the potential impact of vulnerabilities, their likelihood of exploitation, and their application across the software. The goal is to address the most critical vulnerabilities first, ensuring the core aspects of security are handled before moving to less immediate concerns.</a:t>
            </a:r>
          </a:p>
          <a:p>
            <a:pPr marL="114300" indent="0">
              <a:buNone/>
            </a:pPr>
            <a:r>
              <a:rPr lang="en-US" sz="1300" b="1" dirty="0">
                <a:latin typeface="Century Gothic" panose="020B0502020202020204" pitchFamily="34" charset="0"/>
                <a:cs typeface="Times New Roman" panose="02020603050405020304" pitchFamily="18" charset="0"/>
              </a:rPr>
              <a:t>Input Validation</a:t>
            </a:r>
            <a:r>
              <a:rPr lang="en-US" sz="1300" dirty="0">
                <a:latin typeface="Century Gothic" panose="020B0502020202020204" pitchFamily="34" charset="0"/>
                <a:cs typeface="Times New Roman" panose="02020603050405020304" pitchFamily="18" charset="0"/>
              </a:rPr>
              <a:t> ranks highest because improper handling of user input is a leading cause of breaches, like SQL injection and XSS. These vulnerabilities are easily exploited and can have severe consequences, so ensuring all inputs are validated is crucial.</a:t>
            </a:r>
          </a:p>
          <a:p>
            <a:pPr marL="114300" indent="0">
              <a:buNone/>
            </a:pPr>
            <a:r>
              <a:rPr lang="en-US" sz="1300" b="1" dirty="0">
                <a:latin typeface="Century Gothic" panose="020B0502020202020204" pitchFamily="34" charset="0"/>
                <a:cs typeface="Times New Roman" panose="02020603050405020304" pitchFamily="18" charset="0"/>
              </a:rPr>
              <a:t>Authentication and Password Management</a:t>
            </a:r>
            <a:r>
              <a:rPr lang="en-US" sz="1300" dirty="0">
                <a:latin typeface="Century Gothic" panose="020B0502020202020204" pitchFamily="34" charset="0"/>
                <a:cs typeface="Times New Roman" panose="02020603050405020304" pitchFamily="18" charset="0"/>
              </a:rPr>
              <a:t> follows, as weak mechanisms can allow attackers to bypass security controls entirely, leading to unauthorized access. Implementing strong password policies and multi-factor authentication reduces the risk of account compromise.</a:t>
            </a:r>
          </a:p>
          <a:p>
            <a:pPr marL="114300" indent="0">
              <a:buNone/>
            </a:pPr>
            <a:r>
              <a:rPr lang="en-US" sz="1300" b="1" dirty="0">
                <a:latin typeface="Century Gothic" panose="020B0502020202020204" pitchFamily="34" charset="0"/>
                <a:cs typeface="Times New Roman" panose="02020603050405020304" pitchFamily="18" charset="0"/>
              </a:rPr>
              <a:t>Access Control</a:t>
            </a:r>
            <a:r>
              <a:rPr lang="en-US" sz="1300" dirty="0">
                <a:latin typeface="Century Gothic" panose="020B0502020202020204" pitchFamily="34" charset="0"/>
                <a:cs typeface="Times New Roman" panose="02020603050405020304" pitchFamily="18" charset="0"/>
              </a:rPr>
              <a:t> is third, as it directly affects who can access and manipulate resources. If flawed, attackers can gain access to sensitive data. Role-based access control (RBAC) is essential for protecting against unauthorized access.</a:t>
            </a:r>
          </a:p>
          <a:p>
            <a:pPr marL="114300" indent="0">
              <a:buNone/>
            </a:pPr>
            <a:r>
              <a:rPr lang="en-US" sz="1300" b="1" dirty="0">
                <a:latin typeface="Century Gothic" panose="020B0502020202020204" pitchFamily="34" charset="0"/>
                <a:cs typeface="Times New Roman" panose="02020603050405020304" pitchFamily="18" charset="0"/>
              </a:rPr>
              <a:t>Cryptographic Practices</a:t>
            </a:r>
            <a:r>
              <a:rPr lang="en-US" sz="1300" dirty="0">
                <a:latin typeface="Century Gothic" panose="020B0502020202020204" pitchFamily="34" charset="0"/>
                <a:cs typeface="Times New Roman" panose="02020603050405020304" pitchFamily="18" charset="0"/>
              </a:rPr>
              <a:t> rank fourth because using strong, approved algorithms is critical for protecting sensitive data. Insecure cryptography can lead to breaches and compromised communications.</a:t>
            </a:r>
          </a:p>
          <a:p>
            <a:pPr marL="114300" indent="0">
              <a:buNone/>
            </a:pPr>
            <a:r>
              <a:rPr lang="en-US" sz="1300" b="1" dirty="0">
                <a:latin typeface="Century Gothic" panose="020B0502020202020204" pitchFamily="34" charset="0"/>
                <a:cs typeface="Times New Roman" panose="02020603050405020304" pitchFamily="18" charset="0"/>
              </a:rPr>
              <a:t>Data Protection</a:t>
            </a:r>
            <a:r>
              <a:rPr lang="en-US" sz="1300" dirty="0">
                <a:latin typeface="Century Gothic" panose="020B0502020202020204" pitchFamily="34" charset="0"/>
                <a:cs typeface="Times New Roman" panose="02020603050405020304" pitchFamily="18" charset="0"/>
              </a:rPr>
              <a:t> is fifth, focusing on encryption and proper access controls to maintain confidentiality, integrity, and compliance with regulations like GDPR.</a:t>
            </a:r>
          </a:p>
          <a:p>
            <a:pPr marL="114300" indent="0">
              <a:buNone/>
            </a:pPr>
            <a:r>
              <a:rPr lang="en-US" sz="1300" b="1" dirty="0">
                <a:latin typeface="Century Gothic" panose="020B0502020202020204" pitchFamily="34" charset="0"/>
                <a:cs typeface="Times New Roman" panose="02020603050405020304" pitchFamily="18" charset="0"/>
              </a:rPr>
              <a:t>Session Management</a:t>
            </a:r>
            <a:r>
              <a:rPr lang="en-US" sz="1300" dirty="0">
                <a:latin typeface="Century Gothic" panose="020B0502020202020204" pitchFamily="34" charset="0"/>
                <a:cs typeface="Times New Roman" panose="02020603050405020304" pitchFamily="18" charset="0"/>
              </a:rPr>
              <a:t> ranks sixth, as compromised sessions can lead to unauthorized access. Proper handling prevents session hijacking and ensures security in web applications.</a:t>
            </a:r>
          </a:p>
          <a:p>
            <a:pPr marL="114300" indent="0">
              <a:buNone/>
            </a:pPr>
            <a:r>
              <a:rPr lang="en-US" sz="1300" b="1" dirty="0">
                <a:latin typeface="Century Gothic" panose="020B0502020202020204" pitchFamily="34" charset="0"/>
                <a:cs typeface="Times New Roman" panose="02020603050405020304" pitchFamily="18" charset="0"/>
              </a:rPr>
              <a:t>Error Handling and Logging</a:t>
            </a:r>
            <a:r>
              <a:rPr lang="en-US" sz="1300" dirty="0">
                <a:latin typeface="Century Gothic" panose="020B0502020202020204" pitchFamily="34" charset="0"/>
                <a:cs typeface="Times New Roman" panose="02020603050405020304" pitchFamily="18" charset="0"/>
              </a:rPr>
              <a:t> is seventh because while it doesn’t directly prevent attacks, it’s crucial for detecting, diagnosing, and mitigating incidents.</a:t>
            </a:r>
          </a:p>
          <a:p>
            <a:pPr marL="114300" indent="0">
              <a:buNone/>
            </a:pPr>
            <a:r>
              <a:rPr lang="en-US" sz="1300" b="1" dirty="0">
                <a:latin typeface="Century Gothic" panose="020B0502020202020204" pitchFamily="34" charset="0"/>
                <a:cs typeface="Times New Roman" panose="02020603050405020304" pitchFamily="18" charset="0"/>
              </a:rPr>
              <a:t>Secure Dependencies Management</a:t>
            </a:r>
            <a:r>
              <a:rPr lang="en-US" sz="1300" dirty="0">
                <a:latin typeface="Century Gothic" panose="020B0502020202020204" pitchFamily="34" charset="0"/>
                <a:cs typeface="Times New Roman" panose="02020603050405020304" pitchFamily="18" charset="0"/>
              </a:rPr>
              <a:t> is eighth, as it’s vital to ensure third-party libraries don’t introduce vulnerabilities. The risk can be managed through regular updates and vulnerability scanning.</a:t>
            </a:r>
          </a:p>
          <a:p>
            <a:pPr marL="114300" indent="0">
              <a:buNone/>
            </a:pPr>
            <a:r>
              <a:rPr lang="en-US" sz="1300" b="1" dirty="0">
                <a:latin typeface="Century Gothic" panose="020B0502020202020204" pitchFamily="34" charset="0"/>
                <a:cs typeface="Times New Roman" panose="02020603050405020304" pitchFamily="18" charset="0"/>
              </a:rPr>
              <a:t>Fail Securely</a:t>
            </a:r>
            <a:r>
              <a:rPr lang="en-US" sz="1300" dirty="0">
                <a:latin typeface="Century Gothic" panose="020B0502020202020204" pitchFamily="34" charset="0"/>
                <a:cs typeface="Times New Roman" panose="02020603050405020304" pitchFamily="18" charset="0"/>
              </a:rPr>
              <a:t> ranks ninth, ensuring systems fail in a secure manner to avoid exposing sensitive information.</a:t>
            </a:r>
          </a:p>
          <a:p>
            <a:pPr marL="114300" indent="0">
              <a:buNone/>
            </a:pPr>
            <a:r>
              <a:rPr lang="en-US" sz="1300" b="1" dirty="0">
                <a:latin typeface="Century Gothic" panose="020B0502020202020204" pitchFamily="34" charset="0"/>
                <a:cs typeface="Times New Roman" panose="02020603050405020304" pitchFamily="18" charset="0"/>
              </a:rPr>
              <a:t>Principle of Least Privilege</a:t>
            </a:r>
            <a:r>
              <a:rPr lang="en-US" sz="1300" dirty="0">
                <a:latin typeface="Century Gothic" panose="020B0502020202020204" pitchFamily="34" charset="0"/>
                <a:cs typeface="Times New Roman" panose="02020603050405020304" pitchFamily="18" charset="0"/>
              </a:rPr>
              <a:t> is tenth, as it limits access rights and minimizes the impact of compromised accounts or processes. While foundational, it’s a broad design principle that supports other security measures.</a:t>
            </a:r>
          </a:p>
          <a:p>
            <a:pPr marL="114300" indent="0">
              <a:buNone/>
            </a:pPr>
            <a:r>
              <a:rPr lang="en-US" sz="1300" dirty="0">
                <a:latin typeface="Century Gothic" panose="020B0502020202020204" pitchFamily="34" charset="0"/>
                <a:cs typeface="Times New Roman" panose="02020603050405020304" pitchFamily="18" charset="0"/>
              </a:rPr>
              <a:t>This ranking system tackles the highest-risk vulnerabilities first, addressing the most serious threats to system security while ensuring comprehensive secure coding coverage.</a:t>
            </a:r>
          </a:p>
          <a:p>
            <a:pPr marL="0" indent="0">
              <a:spcBef>
                <a:spcPts val="0"/>
              </a:spcBef>
              <a:buSzPts val="2000"/>
              <a:buNone/>
            </a:pPr>
            <a:endParaRPr sz="1300" dirty="0">
              <a:latin typeface="Century Gothic" panose="020B0502020202020204" pitchFamily="34" charset="0"/>
            </a:endParaRPr>
          </a:p>
        </p:txBody>
      </p:sp>
      <p:pic>
        <p:nvPicPr>
          <p:cNvPr id="176" name="Google Shape;176;p6"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11527595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75</TotalTime>
  <Words>4053</Words>
  <Application>Microsoft Office PowerPoint</Application>
  <PresentationFormat>Widescreen</PresentationFormat>
  <Paragraphs>165</Paragraphs>
  <Slides>20</Slides>
  <Notes>20</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Century Gothic</vt:lpstr>
      <vt:lpstr>Vapor Trail</vt:lpstr>
      <vt:lpstr>Green Pace</vt:lpstr>
      <vt:lpstr>OVERVIEW: DEFENSE IN DEPTH</vt:lpstr>
      <vt:lpstr>THREATS MATRIX</vt:lpstr>
      <vt:lpstr>10 PRINCIPLES</vt:lpstr>
      <vt:lpstr>10 PRINCIPLES CONTINUED</vt:lpstr>
      <vt:lpstr>10 PRINCIPLES CONTINUED</vt:lpstr>
      <vt:lpstr>10 PRINCIPLES ENDING</vt:lpstr>
      <vt:lpstr>CODING STANDARDS</vt:lpstr>
      <vt:lpstr>CODING STANDARDS</vt:lpstr>
      <vt:lpstr>ENCRYPTION POLICIES</vt:lpstr>
      <vt:lpstr>TRIPLE-A POLICIES</vt:lpstr>
      <vt:lpstr>Unit Testing</vt:lpstr>
      <vt:lpstr>Unit Testing</vt:lpstr>
      <vt:lpstr>AUTOMATION SUMMARY</vt:lpstr>
      <vt:lpstr>TOOLS</vt:lpstr>
      <vt:lpstr>RISKS</vt:lpstr>
      <vt:lpstr>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Queen Geek</cp:lastModifiedBy>
  <cp:revision>5</cp:revision>
  <dcterms:created xsi:type="dcterms:W3CDTF">2020-08-19T17:59:24Z</dcterms:created>
  <dcterms:modified xsi:type="dcterms:W3CDTF">2024-08-25T20:48:10Z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